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1" r:id="rId3"/>
  </p:sldIdLst>
  <p:sldSz cx="10691813" cy="7559675"/>
  <p:notesSz cx="7105650" cy="10239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FFFFCC"/>
    <a:srgbClr val="0000CC"/>
    <a:srgbClr val="FFEBEB"/>
    <a:srgbClr val="000066"/>
    <a:srgbClr val="CCFFFF"/>
    <a:srgbClr val="008000"/>
    <a:srgbClr val="FFD501"/>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928B06-2FB8-4289-ADFB-5EC2F5075598}" v="809" dt="2023-01-04T06:28:33.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0116" autoAdjust="0"/>
  </p:normalViewPr>
  <p:slideViewPr>
    <p:cSldViewPr snapToGrid="0">
      <p:cViewPr varScale="1">
        <p:scale>
          <a:sx n="63" d="100"/>
          <a:sy n="63" d="100"/>
        </p:scale>
        <p:origin x="352"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115" cy="513747"/>
          </a:xfrm>
          <a:prstGeom prst="rect">
            <a:avLst/>
          </a:prstGeom>
        </p:spPr>
        <p:txBody>
          <a:bodyPr vert="horz" lIns="99112" tIns="49556" rIns="99112" bIns="49556"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4891" y="0"/>
            <a:ext cx="3079115" cy="513747"/>
          </a:xfrm>
          <a:prstGeom prst="rect">
            <a:avLst/>
          </a:prstGeom>
        </p:spPr>
        <p:txBody>
          <a:bodyPr vert="horz" lIns="99112" tIns="49556" rIns="99112" bIns="49556" rtlCol="0"/>
          <a:lstStyle>
            <a:lvl1pPr algn="r">
              <a:defRPr sz="1300"/>
            </a:lvl1pPr>
          </a:lstStyle>
          <a:p>
            <a:fld id="{22A5F4BE-6F7C-4449-889C-EBA4128E095E}" type="datetimeFigureOut">
              <a:rPr kumimoji="1" lang="ja-JP" altLang="en-US" smtClean="0"/>
              <a:t>2023/1/4</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6325" cy="3455988"/>
          </a:xfrm>
          <a:prstGeom prst="rect">
            <a:avLst/>
          </a:prstGeom>
          <a:noFill/>
          <a:ln w="12700">
            <a:solidFill>
              <a:prstClr val="black"/>
            </a:solidFill>
          </a:ln>
        </p:spPr>
        <p:txBody>
          <a:bodyPr vert="horz" lIns="99112" tIns="49556" rIns="99112" bIns="49556" rtlCol="0" anchor="ctr"/>
          <a:lstStyle/>
          <a:p>
            <a:endParaRPr lang="ja-JP" altLang="en-US"/>
          </a:p>
        </p:txBody>
      </p:sp>
      <p:sp>
        <p:nvSpPr>
          <p:cNvPr id="5" name="ノート プレースホルダー 4"/>
          <p:cNvSpPr>
            <a:spLocks noGrp="1"/>
          </p:cNvSpPr>
          <p:nvPr>
            <p:ph type="body" sz="quarter" idx="3"/>
          </p:nvPr>
        </p:nvSpPr>
        <p:spPr>
          <a:xfrm>
            <a:off x="710565" y="4927699"/>
            <a:ext cx="5684520" cy="4031754"/>
          </a:xfrm>
          <a:prstGeom prst="rect">
            <a:avLst/>
          </a:prstGeom>
        </p:spPr>
        <p:txBody>
          <a:bodyPr vert="horz" lIns="99112" tIns="49556" rIns="99112" bIns="495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5630"/>
            <a:ext cx="3079115" cy="513746"/>
          </a:xfrm>
          <a:prstGeom prst="rect">
            <a:avLst/>
          </a:prstGeom>
        </p:spPr>
        <p:txBody>
          <a:bodyPr vert="horz" lIns="99112" tIns="49556" rIns="99112" bIns="4955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4891" y="9725630"/>
            <a:ext cx="3079115" cy="513746"/>
          </a:xfrm>
          <a:prstGeom prst="rect">
            <a:avLst/>
          </a:prstGeom>
        </p:spPr>
        <p:txBody>
          <a:bodyPr vert="horz" lIns="99112" tIns="49556" rIns="99112" bIns="49556" rtlCol="0" anchor="b"/>
          <a:lstStyle>
            <a:lvl1pPr algn="r">
              <a:defRPr sz="1300"/>
            </a:lvl1pPr>
          </a:lstStyle>
          <a:p>
            <a:fld id="{777AD722-74E8-45BD-8592-7340B2A07E1F}" type="slidenum">
              <a:rPr kumimoji="1" lang="ja-JP" altLang="en-US" smtClean="0"/>
              <a:t>‹#›</a:t>
            </a:fld>
            <a:endParaRPr kumimoji="1" lang="ja-JP" altLang="en-US"/>
          </a:p>
        </p:txBody>
      </p:sp>
    </p:spTree>
    <p:extLst>
      <p:ext uri="{BB962C8B-B14F-4D97-AF65-F5344CB8AC3E}">
        <p14:creationId xmlns:p14="http://schemas.microsoft.com/office/powerpoint/2010/main" val="548167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7AD722-74E8-45BD-8592-7340B2A07E1F}" type="slidenum">
              <a:rPr kumimoji="1" lang="ja-JP" altLang="en-US" smtClean="0"/>
              <a:t>1</a:t>
            </a:fld>
            <a:endParaRPr kumimoji="1" lang="ja-JP" altLang="en-US"/>
          </a:p>
        </p:txBody>
      </p:sp>
    </p:spTree>
    <p:extLst>
      <p:ext uri="{BB962C8B-B14F-4D97-AF65-F5344CB8AC3E}">
        <p14:creationId xmlns:p14="http://schemas.microsoft.com/office/powerpoint/2010/main" val="631732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89260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304322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153470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365300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286198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313480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190286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75808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2498125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3951407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AABADB-0AF0-4434-A8D5-8A576A4A744F}"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288935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CDAABADB-0AF0-4434-A8D5-8A576A4A744F}" type="datetimeFigureOut">
              <a:rPr kumimoji="1" lang="ja-JP" altLang="en-US" smtClean="0"/>
              <a:t>2023/1/4</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6EF90D92-6E8F-49AD-ACFF-3D929BF8A00B}" type="slidenum">
              <a:rPr kumimoji="1" lang="ja-JP" altLang="en-US" smtClean="0"/>
              <a:t>‹#›</a:t>
            </a:fld>
            <a:endParaRPr kumimoji="1" lang="ja-JP" altLang="en-US"/>
          </a:p>
        </p:txBody>
      </p:sp>
    </p:spTree>
    <p:extLst>
      <p:ext uri="{BB962C8B-B14F-4D97-AF65-F5344CB8AC3E}">
        <p14:creationId xmlns:p14="http://schemas.microsoft.com/office/powerpoint/2010/main" val="3364951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02C0CFA5-E9CE-44CA-F9D5-AE71BC20789F}"/>
              </a:ext>
            </a:extLst>
          </p:cNvPr>
          <p:cNvPicPr>
            <a:picLocks noChangeAspect="1"/>
          </p:cNvPicPr>
          <p:nvPr/>
        </p:nvPicPr>
        <p:blipFill>
          <a:blip r:embed="rId3"/>
          <a:stretch>
            <a:fillRect/>
          </a:stretch>
        </p:blipFill>
        <p:spPr>
          <a:xfrm>
            <a:off x="1" y="0"/>
            <a:ext cx="10668000" cy="7559675"/>
          </a:xfrm>
          <a:prstGeom prst="rect">
            <a:avLst/>
          </a:prstGeom>
          <a:solidFill>
            <a:srgbClr val="003300">
              <a:alpha val="94000"/>
            </a:srgbClr>
          </a:solidFill>
          <a:ln>
            <a:noFill/>
          </a:ln>
        </p:spPr>
      </p:pic>
      <p:sp>
        <p:nvSpPr>
          <p:cNvPr id="10" name="テキスト ボックス 9">
            <a:extLst>
              <a:ext uri="{FF2B5EF4-FFF2-40B4-BE49-F238E27FC236}">
                <a16:creationId xmlns:a16="http://schemas.microsoft.com/office/drawing/2014/main" id="{412CC348-73CA-F85E-8DDF-7DBF4A16048F}"/>
              </a:ext>
            </a:extLst>
          </p:cNvPr>
          <p:cNvSpPr txBox="1"/>
          <p:nvPr/>
        </p:nvSpPr>
        <p:spPr>
          <a:xfrm>
            <a:off x="7215898" y="2957975"/>
            <a:ext cx="3241122" cy="504000"/>
          </a:xfrm>
          <a:prstGeom prst="rect">
            <a:avLst/>
          </a:prstGeom>
          <a:noFill/>
        </p:spPr>
        <p:txBody>
          <a:bodyPr wrap="square" rtlCol="0">
            <a:spAutoFit/>
          </a:bodyPr>
          <a:lstStyle/>
          <a:p>
            <a:pPr algn="ctr"/>
            <a:r>
              <a:rPr kumimoji="1" lang="ja-JP" altLang="en-US" sz="2600" dirty="0">
                <a:solidFill>
                  <a:srgbClr val="FFFFCC"/>
                </a:solidFill>
                <a:latin typeface="シャープ旧ロゴ" panose="02000503000000000000" pitchFamily="2" charset="-128"/>
                <a:ea typeface="シャープ旧ロゴ" panose="02000503000000000000" pitchFamily="2" charset="-128"/>
              </a:rPr>
              <a:t>社会保障申請技術</a:t>
            </a:r>
          </a:p>
        </p:txBody>
      </p:sp>
      <p:sp>
        <p:nvSpPr>
          <p:cNvPr id="20" name="テキスト ボックス 19">
            <a:extLst>
              <a:ext uri="{FF2B5EF4-FFF2-40B4-BE49-F238E27FC236}">
                <a16:creationId xmlns:a16="http://schemas.microsoft.com/office/drawing/2014/main" id="{CDA1080E-F4E7-1F33-4818-3D0406CDE821}"/>
              </a:ext>
            </a:extLst>
          </p:cNvPr>
          <p:cNvSpPr txBox="1"/>
          <p:nvPr/>
        </p:nvSpPr>
        <p:spPr>
          <a:xfrm>
            <a:off x="7223259" y="5958285"/>
            <a:ext cx="3241122" cy="461665"/>
          </a:xfrm>
          <a:prstGeom prst="rect">
            <a:avLst/>
          </a:prstGeom>
          <a:noFill/>
        </p:spPr>
        <p:txBody>
          <a:bodyPr wrap="square" rtlCol="0">
            <a:spAutoFit/>
          </a:bodyPr>
          <a:lstStyle/>
          <a:p>
            <a:pPr algn="ctr"/>
            <a:r>
              <a:rPr kumimoji="1" lang="en-US" altLang="ja-JP" sz="2400" dirty="0">
                <a:solidFill>
                  <a:srgbClr val="FFFFCC"/>
                </a:solidFill>
                <a:latin typeface="シャープ旧ロゴ" panose="02000503000000000000" pitchFamily="2" charset="-128"/>
                <a:ea typeface="シャープ旧ロゴ" panose="02000503000000000000" pitchFamily="2" charset="-128"/>
              </a:rPr>
              <a:t>program</a:t>
            </a:r>
            <a:endParaRPr kumimoji="1" lang="ja-JP" altLang="en-US" sz="2400" dirty="0">
              <a:solidFill>
                <a:srgbClr val="FFFFCC"/>
              </a:solidFill>
              <a:latin typeface="シャープ旧ロゴ" panose="02000503000000000000" pitchFamily="2" charset="-128"/>
              <a:ea typeface="シャープ旧ロゴ" panose="02000503000000000000" pitchFamily="2" charset="-128"/>
            </a:endParaRPr>
          </a:p>
        </p:txBody>
      </p:sp>
      <p:grpSp>
        <p:nvGrpSpPr>
          <p:cNvPr id="16" name="グループ化 15">
            <a:extLst>
              <a:ext uri="{FF2B5EF4-FFF2-40B4-BE49-F238E27FC236}">
                <a16:creationId xmlns:a16="http://schemas.microsoft.com/office/drawing/2014/main" id="{62C68BEB-3932-D935-5C00-FDBC00742DA7}"/>
              </a:ext>
            </a:extLst>
          </p:cNvPr>
          <p:cNvGrpSpPr/>
          <p:nvPr/>
        </p:nvGrpSpPr>
        <p:grpSpPr>
          <a:xfrm>
            <a:off x="3719393" y="1274750"/>
            <a:ext cx="3118306" cy="5145678"/>
            <a:chOff x="224810" y="1278746"/>
            <a:chExt cx="3118306" cy="5145678"/>
          </a:xfrm>
        </p:grpSpPr>
        <p:sp>
          <p:nvSpPr>
            <p:cNvPr id="25" name="テキスト ボックス 24">
              <a:extLst>
                <a:ext uri="{FF2B5EF4-FFF2-40B4-BE49-F238E27FC236}">
                  <a16:creationId xmlns:a16="http://schemas.microsoft.com/office/drawing/2014/main" id="{3EC7C3A4-1534-18EE-487E-8C66E0F8D484}"/>
                </a:ext>
              </a:extLst>
            </p:cNvPr>
            <p:cNvSpPr txBox="1"/>
            <p:nvPr/>
          </p:nvSpPr>
          <p:spPr>
            <a:xfrm>
              <a:off x="1426987" y="1714815"/>
              <a:ext cx="1911710" cy="705660"/>
            </a:xfrm>
            <a:prstGeom prst="rect">
              <a:avLst/>
            </a:prstGeom>
            <a:noFill/>
          </p:spPr>
          <p:txBody>
            <a:bodyPr wrap="square" rtlCol="0">
              <a:spAutoFit/>
            </a:bodyPr>
            <a:lstStyle/>
            <a:p>
              <a:pPr algn="ctr"/>
              <a:r>
                <a:rPr kumimoji="1" lang="en-US" altLang="ja-JP" sz="2000" b="1" dirty="0">
                  <a:solidFill>
                    <a:schemeClr val="bg1">
                      <a:lumMod val="95000"/>
                    </a:schemeClr>
                  </a:solidFill>
                  <a:latin typeface="Dubai Light" panose="020B0303030403030204" pitchFamily="34" charset="-78"/>
                  <a:cs typeface="Dubai Light" panose="020B0303030403030204" pitchFamily="34" charset="-78"/>
                </a:rPr>
                <a:t>www.survival-vs-poverty.net</a:t>
              </a:r>
              <a:endParaRPr kumimoji="1" lang="ja-JP" altLang="en-US" sz="2000" b="1" dirty="0">
                <a:solidFill>
                  <a:schemeClr val="bg1">
                    <a:lumMod val="95000"/>
                  </a:schemeClr>
                </a:solidFill>
                <a:latin typeface="Dubai Light" panose="020B0303030403030204" pitchFamily="34" charset="-78"/>
                <a:cs typeface="Dubai Light" panose="020B0303030403030204" pitchFamily="34" charset="-78"/>
              </a:endParaRPr>
            </a:p>
          </p:txBody>
        </p:sp>
        <p:pic>
          <p:nvPicPr>
            <p:cNvPr id="63" name="図 62" descr="QR コード&#10;&#10;自動的に生成された説明">
              <a:extLst>
                <a:ext uri="{FF2B5EF4-FFF2-40B4-BE49-F238E27FC236}">
                  <a16:creationId xmlns:a16="http://schemas.microsoft.com/office/drawing/2014/main" id="{7378F34E-FA14-D462-93BA-357BC2177C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10" y="1278746"/>
              <a:ext cx="1073726" cy="1070349"/>
            </a:xfrm>
            <a:prstGeom prst="rect">
              <a:avLst/>
            </a:prstGeom>
          </p:spPr>
        </p:pic>
        <p:sp>
          <p:nvSpPr>
            <p:cNvPr id="64" name="テキスト ボックス 63">
              <a:extLst>
                <a:ext uri="{FF2B5EF4-FFF2-40B4-BE49-F238E27FC236}">
                  <a16:creationId xmlns:a16="http://schemas.microsoft.com/office/drawing/2014/main" id="{85FD4EFC-0A31-0436-B67D-1D8870169B79}"/>
                </a:ext>
              </a:extLst>
            </p:cNvPr>
            <p:cNvSpPr txBox="1"/>
            <p:nvPr/>
          </p:nvSpPr>
          <p:spPr>
            <a:xfrm>
              <a:off x="1454368" y="1343838"/>
              <a:ext cx="1884329" cy="368171"/>
            </a:xfrm>
            <a:prstGeom prst="rect">
              <a:avLst/>
            </a:prstGeom>
            <a:noFill/>
          </p:spPr>
          <p:txBody>
            <a:bodyPr wrap="square" rtlCol="0">
              <a:spAutoFit/>
            </a:bodyPr>
            <a:lstStyle/>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ホームページ</a:t>
              </a:r>
            </a:p>
          </p:txBody>
        </p:sp>
        <p:pic>
          <p:nvPicPr>
            <p:cNvPr id="66" name="図 65" descr="QR コード&#10;&#10;自動的に生成された説明">
              <a:extLst>
                <a:ext uri="{FF2B5EF4-FFF2-40B4-BE49-F238E27FC236}">
                  <a16:creationId xmlns:a16="http://schemas.microsoft.com/office/drawing/2014/main" id="{7CF3D9D2-2792-C543-51BB-6D9388F2C0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37129" y="2605483"/>
              <a:ext cx="1073727" cy="1070350"/>
            </a:xfrm>
            <a:prstGeom prst="rect">
              <a:avLst/>
            </a:prstGeom>
          </p:spPr>
        </p:pic>
        <p:sp>
          <p:nvSpPr>
            <p:cNvPr id="68" name="テキスト ボックス 67">
              <a:extLst>
                <a:ext uri="{FF2B5EF4-FFF2-40B4-BE49-F238E27FC236}">
                  <a16:creationId xmlns:a16="http://schemas.microsoft.com/office/drawing/2014/main" id="{C45D64BC-5F29-CD87-0FCE-8570295531A2}"/>
                </a:ext>
              </a:extLst>
            </p:cNvPr>
            <p:cNvSpPr txBox="1"/>
            <p:nvPr/>
          </p:nvSpPr>
          <p:spPr>
            <a:xfrm>
              <a:off x="536939" y="2910907"/>
              <a:ext cx="1884329" cy="368171"/>
            </a:xfrm>
            <a:prstGeom prst="rect">
              <a:avLst/>
            </a:prstGeom>
            <a:noFill/>
          </p:spPr>
          <p:txBody>
            <a:bodyPr wrap="square" rtlCol="0">
              <a:spAutoFit/>
            </a:bodyPr>
            <a:lstStyle/>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ツイッター</a:t>
              </a:r>
            </a:p>
          </p:txBody>
        </p:sp>
        <p:sp>
          <p:nvSpPr>
            <p:cNvPr id="69" name="テキスト ボックス 68">
              <a:extLst>
                <a:ext uri="{FF2B5EF4-FFF2-40B4-BE49-F238E27FC236}">
                  <a16:creationId xmlns:a16="http://schemas.microsoft.com/office/drawing/2014/main" id="{AFD4B4B8-2043-5DD1-912C-ADB6D9F703CC}"/>
                </a:ext>
              </a:extLst>
            </p:cNvPr>
            <p:cNvSpPr txBox="1"/>
            <p:nvPr/>
          </p:nvSpPr>
          <p:spPr>
            <a:xfrm>
              <a:off x="350563" y="3281886"/>
              <a:ext cx="1911710" cy="368171"/>
            </a:xfrm>
            <a:prstGeom prst="rect">
              <a:avLst/>
            </a:prstGeom>
            <a:noFill/>
          </p:spPr>
          <p:txBody>
            <a:bodyPr wrap="square" rtlCol="0">
              <a:spAutoFit/>
            </a:bodyPr>
            <a:lstStyle/>
            <a:p>
              <a:pPr algn="ctr"/>
              <a:r>
                <a:rPr kumimoji="1" lang="en-US" altLang="ja-JP" b="1" dirty="0">
                  <a:solidFill>
                    <a:schemeClr val="bg1">
                      <a:lumMod val="95000"/>
                    </a:schemeClr>
                  </a:solidFill>
                  <a:latin typeface="Dubai Light" panose="020B0303030403030204" pitchFamily="34" charset="-78"/>
                  <a:cs typeface="Dubai Light" panose="020B0303030403030204" pitchFamily="34" charset="-78"/>
                </a:rPr>
                <a:t>@discoveryaikido</a:t>
              </a:r>
              <a:endParaRPr kumimoji="1" lang="ja-JP" altLang="en-US" b="1" dirty="0">
                <a:solidFill>
                  <a:schemeClr val="bg1">
                    <a:lumMod val="95000"/>
                  </a:schemeClr>
                </a:solidFill>
                <a:latin typeface="Dubai Light" panose="020B0303030403030204" pitchFamily="34" charset="-78"/>
                <a:cs typeface="Dubai Light" panose="020B0303030403030204" pitchFamily="34" charset="-78"/>
              </a:endParaRPr>
            </a:p>
          </p:txBody>
        </p:sp>
        <p:pic>
          <p:nvPicPr>
            <p:cNvPr id="71" name="図 70" descr="QR コード&#10;&#10;自動的に生成された説明">
              <a:extLst>
                <a:ext uri="{FF2B5EF4-FFF2-40B4-BE49-F238E27FC236}">
                  <a16:creationId xmlns:a16="http://schemas.microsoft.com/office/drawing/2014/main" id="{0EAF56B4-228A-8130-BCE2-0F629AF101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035" y="3976936"/>
              <a:ext cx="1073726" cy="1070349"/>
            </a:xfrm>
            <a:prstGeom prst="rect">
              <a:avLst/>
            </a:prstGeom>
          </p:spPr>
        </p:pic>
        <p:sp>
          <p:nvSpPr>
            <p:cNvPr id="72" name="テキスト ボックス 71">
              <a:extLst>
                <a:ext uri="{FF2B5EF4-FFF2-40B4-BE49-F238E27FC236}">
                  <a16:creationId xmlns:a16="http://schemas.microsoft.com/office/drawing/2014/main" id="{3A5D9715-E2F2-7AB5-4F65-F0D10574426A}"/>
                </a:ext>
              </a:extLst>
            </p:cNvPr>
            <p:cNvSpPr txBox="1"/>
            <p:nvPr/>
          </p:nvSpPr>
          <p:spPr>
            <a:xfrm>
              <a:off x="1256669" y="4072587"/>
              <a:ext cx="1884329" cy="368171"/>
            </a:xfrm>
            <a:prstGeom prst="rect">
              <a:avLst/>
            </a:prstGeom>
            <a:noFill/>
          </p:spPr>
          <p:txBody>
            <a:bodyPr wrap="square" rtlCol="0">
              <a:spAutoFit/>
            </a:bodyPr>
            <a:lstStyle/>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ブログ</a:t>
              </a:r>
            </a:p>
          </p:txBody>
        </p:sp>
        <p:sp>
          <p:nvSpPr>
            <p:cNvPr id="73" name="テキスト ボックス 72">
              <a:extLst>
                <a:ext uri="{FF2B5EF4-FFF2-40B4-BE49-F238E27FC236}">
                  <a16:creationId xmlns:a16="http://schemas.microsoft.com/office/drawing/2014/main" id="{C33027E9-D112-257A-C90E-4E5DD1C15A56}"/>
                </a:ext>
              </a:extLst>
            </p:cNvPr>
            <p:cNvSpPr txBox="1"/>
            <p:nvPr/>
          </p:nvSpPr>
          <p:spPr>
            <a:xfrm>
              <a:off x="1275945" y="4440777"/>
              <a:ext cx="1911710" cy="644298"/>
            </a:xfrm>
            <a:prstGeom prst="rect">
              <a:avLst/>
            </a:prstGeom>
            <a:noFill/>
          </p:spPr>
          <p:txBody>
            <a:bodyPr wrap="square" rtlCol="0">
              <a:spAutoFit/>
            </a:bodyPr>
            <a:lstStyle/>
            <a:p>
              <a:pPr algn="ctr"/>
              <a:r>
                <a:rPr kumimoji="1" lang="en-US" altLang="ja-JP" b="1" dirty="0">
                  <a:solidFill>
                    <a:schemeClr val="bg1">
                      <a:lumMod val="95000"/>
                    </a:schemeClr>
                  </a:solidFill>
                  <a:latin typeface="Dubai Light" panose="020B0303030403030204" pitchFamily="34" charset="-78"/>
                  <a:cs typeface="Dubai Light" panose="020B0303030403030204" pitchFamily="34" charset="-78"/>
                </a:rPr>
                <a:t>https://survival-vs-poverty.com/</a:t>
              </a:r>
              <a:endParaRPr kumimoji="1" lang="ja-JP" altLang="en-US" b="1" dirty="0">
                <a:solidFill>
                  <a:schemeClr val="bg1">
                    <a:lumMod val="95000"/>
                  </a:schemeClr>
                </a:solidFill>
                <a:latin typeface="Dubai Light" panose="020B0303030403030204" pitchFamily="34" charset="-78"/>
                <a:cs typeface="Dubai Light" panose="020B0303030403030204" pitchFamily="34" charset="-78"/>
              </a:endParaRPr>
            </a:p>
          </p:txBody>
        </p:sp>
        <p:sp>
          <p:nvSpPr>
            <p:cNvPr id="76" name="テキスト ボックス 75">
              <a:extLst>
                <a:ext uri="{FF2B5EF4-FFF2-40B4-BE49-F238E27FC236}">
                  <a16:creationId xmlns:a16="http://schemas.microsoft.com/office/drawing/2014/main" id="{C78EC204-E8F3-94AF-51D1-DAAC9D6D26C5}"/>
                </a:ext>
              </a:extLst>
            </p:cNvPr>
            <p:cNvSpPr txBox="1"/>
            <p:nvPr/>
          </p:nvSpPr>
          <p:spPr>
            <a:xfrm>
              <a:off x="314505" y="5256881"/>
              <a:ext cx="1884329" cy="337489"/>
            </a:xfrm>
            <a:prstGeom prst="rect">
              <a:avLst/>
            </a:prstGeom>
            <a:noFill/>
          </p:spPr>
          <p:txBody>
            <a:bodyPr wrap="square" rtlCol="0">
              <a:spAutoFit/>
            </a:bodyPr>
            <a:lstStyle/>
            <a:p>
              <a:pPr algn="ctr"/>
              <a:r>
                <a:rPr kumimoji="1" lang="en-US" altLang="ja-JP" sz="1600" dirty="0">
                  <a:solidFill>
                    <a:srgbClr val="FFFFCC"/>
                  </a:solidFill>
                  <a:latin typeface="シャープ旧ロゴ" panose="02000503000000000000" pitchFamily="2" charset="-128"/>
                  <a:ea typeface="シャープ旧ロゴ" panose="02000503000000000000" pitchFamily="2" charset="-128"/>
                </a:rPr>
                <a:t>YOUTUBE</a:t>
              </a:r>
              <a:endParaRPr kumimoji="1" lang="ja-JP" altLang="en-US" sz="1600" dirty="0">
                <a:solidFill>
                  <a:srgbClr val="FFFFCC"/>
                </a:solidFill>
                <a:latin typeface="シャープ旧ロゴ" panose="02000503000000000000" pitchFamily="2" charset="-128"/>
                <a:ea typeface="シャープ旧ロゴ" panose="02000503000000000000" pitchFamily="2" charset="-128"/>
              </a:endParaRPr>
            </a:p>
          </p:txBody>
        </p:sp>
        <p:sp>
          <p:nvSpPr>
            <p:cNvPr id="77" name="テキスト ボックス 76">
              <a:extLst>
                <a:ext uri="{FF2B5EF4-FFF2-40B4-BE49-F238E27FC236}">
                  <a16:creationId xmlns:a16="http://schemas.microsoft.com/office/drawing/2014/main" id="{4D9BFF61-C077-2A9E-6C58-9895566EAF57}"/>
                </a:ext>
              </a:extLst>
            </p:cNvPr>
            <p:cNvSpPr txBox="1"/>
            <p:nvPr/>
          </p:nvSpPr>
          <p:spPr>
            <a:xfrm>
              <a:off x="314505" y="5596040"/>
              <a:ext cx="1884329" cy="828384"/>
            </a:xfrm>
            <a:prstGeom prst="rect">
              <a:avLst/>
            </a:prstGeom>
            <a:noFill/>
          </p:spPr>
          <p:txBody>
            <a:bodyPr wrap="square" rtlCol="0">
              <a:spAutoFit/>
            </a:bodyPr>
            <a:lstStyle/>
            <a:p>
              <a:r>
                <a:rPr kumimoji="1" lang="en-US" altLang="ja-JP" sz="1600" b="1" dirty="0">
                  <a:solidFill>
                    <a:schemeClr val="bg1">
                      <a:lumMod val="95000"/>
                    </a:schemeClr>
                  </a:solidFill>
                  <a:latin typeface="Dubai Light" panose="020B0303030403030204" pitchFamily="34" charset="-78"/>
                  <a:cs typeface="Dubai Light" panose="020B0303030403030204" pitchFamily="34" charset="-78"/>
                </a:rPr>
                <a:t>https://www.youtube.com/@SURVIVAL-vs-POVERTY</a:t>
              </a:r>
              <a:endParaRPr kumimoji="1" lang="ja-JP" altLang="en-US" sz="1600" b="1" dirty="0">
                <a:solidFill>
                  <a:schemeClr val="bg1">
                    <a:lumMod val="95000"/>
                  </a:schemeClr>
                </a:solidFill>
                <a:latin typeface="Dubai Light" panose="020B0303030403030204" pitchFamily="34" charset="-78"/>
                <a:cs typeface="Dubai Light" panose="020B0303030403030204" pitchFamily="34" charset="-78"/>
              </a:endParaRPr>
            </a:p>
          </p:txBody>
        </p:sp>
        <p:pic>
          <p:nvPicPr>
            <p:cNvPr id="79" name="図 78" descr="QR コード&#10;&#10;自動的に生成された説明">
              <a:extLst>
                <a:ext uri="{FF2B5EF4-FFF2-40B4-BE49-F238E27FC236}">
                  <a16:creationId xmlns:a16="http://schemas.microsoft.com/office/drawing/2014/main" id="{0ED39701-6B52-0A5E-E387-99A00347CF8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0014" y="5264348"/>
              <a:ext cx="1113102" cy="1109602"/>
            </a:xfrm>
            <a:prstGeom prst="rect">
              <a:avLst/>
            </a:prstGeom>
          </p:spPr>
        </p:pic>
      </p:grpSp>
      <p:sp>
        <p:nvSpPr>
          <p:cNvPr id="5" name="正方形/長方形 4">
            <a:extLst>
              <a:ext uri="{FF2B5EF4-FFF2-40B4-BE49-F238E27FC236}">
                <a16:creationId xmlns:a16="http://schemas.microsoft.com/office/drawing/2014/main" id="{6AF2FD69-F030-AE72-83B1-2457C70D39E3}"/>
              </a:ext>
            </a:extLst>
          </p:cNvPr>
          <p:cNvSpPr/>
          <p:nvPr/>
        </p:nvSpPr>
        <p:spPr>
          <a:xfrm>
            <a:off x="5739469" y="5266001"/>
            <a:ext cx="1083358" cy="1070015"/>
          </a:xfrm>
          <a:prstGeom prst="rect">
            <a:avLst/>
          </a:prstGeom>
          <a:noFill/>
          <a:ln w="381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CDF459E8-A4AE-B951-5EAB-DC621D1B8F0D}"/>
              </a:ext>
            </a:extLst>
          </p:cNvPr>
          <p:cNvSpPr/>
          <p:nvPr/>
        </p:nvSpPr>
        <p:spPr>
          <a:xfrm>
            <a:off x="3714577" y="3971270"/>
            <a:ext cx="1083358" cy="1070015"/>
          </a:xfrm>
          <a:prstGeom prst="rect">
            <a:avLst/>
          </a:prstGeom>
          <a:noFill/>
          <a:ln w="381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11808298-D684-E7FD-EC72-7E3960FCF4DC}"/>
              </a:ext>
            </a:extLst>
          </p:cNvPr>
          <p:cNvSpPr/>
          <p:nvPr/>
        </p:nvSpPr>
        <p:spPr>
          <a:xfrm>
            <a:off x="5739137" y="2616104"/>
            <a:ext cx="1083358" cy="1070015"/>
          </a:xfrm>
          <a:prstGeom prst="rect">
            <a:avLst/>
          </a:prstGeom>
          <a:noFill/>
          <a:ln w="381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4310EBE2-3781-0DBD-5071-7A0AE59E706F}"/>
              </a:ext>
            </a:extLst>
          </p:cNvPr>
          <p:cNvSpPr/>
          <p:nvPr/>
        </p:nvSpPr>
        <p:spPr>
          <a:xfrm>
            <a:off x="3714577" y="1289994"/>
            <a:ext cx="1083358" cy="1070015"/>
          </a:xfrm>
          <a:prstGeom prst="rect">
            <a:avLst/>
          </a:prstGeom>
          <a:noFill/>
          <a:ln w="381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334710D5-B994-D00E-B245-E6A049E0E294}"/>
              </a:ext>
            </a:extLst>
          </p:cNvPr>
          <p:cNvCxnSpPr/>
          <p:nvPr/>
        </p:nvCxnSpPr>
        <p:spPr>
          <a:xfrm>
            <a:off x="7050480" y="-1"/>
            <a:ext cx="0" cy="7559675"/>
          </a:xfrm>
          <a:prstGeom prst="line">
            <a:avLst/>
          </a:prstGeom>
          <a:ln w="28575">
            <a:solidFill>
              <a:srgbClr val="FFFFCC"/>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BAD7238-9709-3207-1668-EA025CA3D99D}"/>
              </a:ext>
            </a:extLst>
          </p:cNvPr>
          <p:cNvCxnSpPr/>
          <p:nvPr/>
        </p:nvCxnSpPr>
        <p:spPr>
          <a:xfrm>
            <a:off x="3492000" y="0"/>
            <a:ext cx="0" cy="7559675"/>
          </a:xfrm>
          <a:prstGeom prst="line">
            <a:avLst/>
          </a:prstGeom>
          <a:ln w="28575">
            <a:solidFill>
              <a:srgbClr val="FFFFCC"/>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9ACDED6E-A676-E503-A828-3638A7174858}"/>
              </a:ext>
            </a:extLst>
          </p:cNvPr>
          <p:cNvCxnSpPr>
            <a:cxnSpLocks/>
          </p:cNvCxnSpPr>
          <p:nvPr/>
        </p:nvCxnSpPr>
        <p:spPr>
          <a:xfrm>
            <a:off x="235910" y="4814107"/>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cxnSp>
        <p:nvCxnSpPr>
          <p:cNvPr id="11" name="直線コネクタ 10">
            <a:extLst>
              <a:ext uri="{FF2B5EF4-FFF2-40B4-BE49-F238E27FC236}">
                <a16:creationId xmlns:a16="http://schemas.microsoft.com/office/drawing/2014/main" id="{6DEC780F-7816-433D-2FB8-8CB0142C5853}"/>
              </a:ext>
            </a:extLst>
          </p:cNvPr>
          <p:cNvCxnSpPr>
            <a:cxnSpLocks/>
          </p:cNvCxnSpPr>
          <p:nvPr/>
        </p:nvCxnSpPr>
        <p:spPr>
          <a:xfrm>
            <a:off x="2043623" y="4814107"/>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grpSp>
        <p:nvGrpSpPr>
          <p:cNvPr id="21" name="グループ化 20">
            <a:extLst>
              <a:ext uri="{FF2B5EF4-FFF2-40B4-BE49-F238E27FC236}">
                <a16:creationId xmlns:a16="http://schemas.microsoft.com/office/drawing/2014/main" id="{4A42130D-2C9A-C488-7F4A-80BC93BCC0C7}"/>
              </a:ext>
            </a:extLst>
          </p:cNvPr>
          <p:cNvGrpSpPr/>
          <p:nvPr/>
        </p:nvGrpSpPr>
        <p:grpSpPr>
          <a:xfrm>
            <a:off x="111866" y="908458"/>
            <a:ext cx="3278883" cy="6117816"/>
            <a:chOff x="3614678" y="1035983"/>
            <a:chExt cx="3278883" cy="6117816"/>
          </a:xfrm>
        </p:grpSpPr>
        <p:sp>
          <p:nvSpPr>
            <p:cNvPr id="23" name="テキスト ボックス 22">
              <a:extLst>
                <a:ext uri="{FF2B5EF4-FFF2-40B4-BE49-F238E27FC236}">
                  <a16:creationId xmlns:a16="http://schemas.microsoft.com/office/drawing/2014/main" id="{3725CB86-19B8-F010-1386-ECC22784FADD}"/>
                </a:ext>
              </a:extLst>
            </p:cNvPr>
            <p:cNvSpPr txBox="1"/>
            <p:nvPr/>
          </p:nvSpPr>
          <p:spPr>
            <a:xfrm>
              <a:off x="3614678" y="5013238"/>
              <a:ext cx="3241123" cy="1261884"/>
            </a:xfrm>
            <a:prstGeom prst="rect">
              <a:avLst/>
            </a:prstGeom>
            <a:noFill/>
          </p:spPr>
          <p:txBody>
            <a:bodyPr wrap="square" rtlCol="0">
              <a:spAutoFit/>
            </a:bodyPr>
            <a:lstStyle/>
            <a:p>
              <a:pPr algn="ct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TEL</a:t>
              </a:r>
              <a:r>
                <a:rPr kumimoji="1" lang="ja-JP" altLang="en-US" dirty="0">
                  <a:solidFill>
                    <a:schemeClr val="bg1">
                      <a:lumMod val="95000"/>
                    </a:schemeClr>
                  </a:solidFill>
                  <a:latin typeface="Rockwell Extra Bold" panose="02060903040505020403" pitchFamily="18" charset="0"/>
                  <a:ea typeface="Yu Gothic UI Semibold" panose="020B0700000000000000" pitchFamily="50" charset="-128"/>
                </a:rPr>
                <a:t>  </a:t>
              </a: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080-5857-1249</a:t>
              </a:r>
            </a:p>
            <a:p>
              <a:pPr algn="ct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FAX   </a:t>
              </a:r>
              <a:r>
                <a:rPr kumimoji="1" lang="ja-JP" altLang="en-US" dirty="0">
                  <a:solidFill>
                    <a:schemeClr val="bg1">
                      <a:lumMod val="95000"/>
                    </a:schemeClr>
                  </a:solidFill>
                  <a:latin typeface="Rockwell Extra Bold" panose="02060903040505020403" pitchFamily="18" charset="0"/>
                  <a:ea typeface="Yu Gothic UI Semibold" panose="020B0700000000000000" pitchFamily="50" charset="-128"/>
                </a:rPr>
                <a:t> </a:t>
              </a: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047-329-2729</a:t>
              </a:r>
            </a:p>
            <a:p>
              <a:pPr algn="ct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caba2e3@gmail.com</a:t>
              </a:r>
            </a:p>
            <a:p>
              <a:r>
                <a:rPr kumimoji="1" lang="ja-JP" altLang="en-US" dirty="0">
                  <a:solidFill>
                    <a:schemeClr val="bg1">
                      <a:lumMod val="95000"/>
                    </a:schemeClr>
                  </a:solidFill>
                  <a:latin typeface="Rockwell Extra Bold" panose="02060903040505020403" pitchFamily="18" charset="0"/>
                  <a:ea typeface="Yu Gothic UI Semibold" panose="020B0700000000000000" pitchFamily="50" charset="-128"/>
                </a:rPr>
                <a:t>　</a:t>
              </a:r>
              <a:r>
                <a:rPr kumimoji="1" lang="ja-JP" altLang="en-US" dirty="0">
                  <a:solidFill>
                    <a:schemeClr val="bg1">
                      <a:lumMod val="95000"/>
                    </a:schemeClr>
                  </a:solidFill>
                  <a:latin typeface="シャープ旧ロゴ" panose="02000503000000000000" pitchFamily="2" charset="-128"/>
                  <a:ea typeface="シャープ旧ロゴ" panose="02000503000000000000" pitchFamily="2" charset="-128"/>
                </a:rPr>
                <a:t>代表</a:t>
              </a:r>
              <a:r>
                <a:rPr kumimoji="1" lang="ja-JP" altLang="en-US" dirty="0">
                  <a:solidFill>
                    <a:schemeClr val="bg1">
                      <a:lumMod val="95000"/>
                    </a:schemeClr>
                  </a:solidFill>
                  <a:latin typeface="Arial Narrow" panose="020B0606020202030204" pitchFamily="34" charset="0"/>
                  <a:ea typeface="AR P丸ゴシック体E" panose="020F0900000000000000" pitchFamily="50" charset="-128"/>
                </a:rPr>
                <a:t>                  </a:t>
              </a:r>
              <a:r>
                <a:rPr kumimoji="1" lang="ja-JP" altLang="en-US" sz="2200" b="1" dirty="0">
                  <a:solidFill>
                    <a:schemeClr val="bg1"/>
                  </a:solidFill>
                  <a:latin typeface="HGSｺﾞｼｯｸE" panose="020B0900000000000000" pitchFamily="50" charset="-128"/>
                  <a:ea typeface="HGSｺﾞｼｯｸE" panose="020B0900000000000000" pitchFamily="50" charset="-128"/>
                </a:rPr>
                <a:t>廣末 高明</a:t>
              </a:r>
              <a:endParaRPr kumimoji="1" lang="en-US" altLang="ja-JP" sz="2200" b="1" dirty="0">
                <a:solidFill>
                  <a:schemeClr val="bg1"/>
                </a:solidFill>
                <a:latin typeface="HGSｺﾞｼｯｸE" panose="020B0900000000000000" pitchFamily="50" charset="-128"/>
                <a:ea typeface="HGSｺﾞｼｯｸE" panose="020B0900000000000000" pitchFamily="50" charset="-128"/>
              </a:endParaRPr>
            </a:p>
          </p:txBody>
        </p:sp>
        <p:sp>
          <p:nvSpPr>
            <p:cNvPr id="24" name="テキスト ボックス 23">
              <a:extLst>
                <a:ext uri="{FF2B5EF4-FFF2-40B4-BE49-F238E27FC236}">
                  <a16:creationId xmlns:a16="http://schemas.microsoft.com/office/drawing/2014/main" id="{78EF8744-9B4C-D96C-B084-7B130743DDBF}"/>
                </a:ext>
              </a:extLst>
            </p:cNvPr>
            <p:cNvSpPr txBox="1"/>
            <p:nvPr/>
          </p:nvSpPr>
          <p:spPr>
            <a:xfrm>
              <a:off x="3652438" y="6230469"/>
              <a:ext cx="3241123" cy="923330"/>
            </a:xfrm>
            <a:prstGeom prst="rect">
              <a:avLst/>
            </a:prstGeom>
            <a:noFill/>
          </p:spPr>
          <p:txBody>
            <a:bodyPr wrap="square" rtlCol="0">
              <a:spAutoFit/>
            </a:bodyPr>
            <a:lstStyle/>
            <a:p>
              <a:r>
                <a:rPr kumimoji="1" lang="ja-JP" altLang="en-US" dirty="0">
                  <a:solidFill>
                    <a:schemeClr val="bg1">
                      <a:lumMod val="95000"/>
                    </a:schemeClr>
                  </a:solidFill>
                  <a:latin typeface="AR P丸ゴシック体E" panose="020F0900000000000000" pitchFamily="50" charset="-128"/>
                  <a:ea typeface="AR P丸ゴシック体E" panose="020F0900000000000000" pitchFamily="50" charset="-128"/>
                </a:rPr>
                <a:t>〒</a:t>
              </a: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272-0023</a:t>
              </a:r>
            </a:p>
            <a:p>
              <a:pPr algn="ctr"/>
              <a:r>
                <a:rPr kumimoji="1" lang="ja-JP" altLang="en-US" dirty="0">
                  <a:solidFill>
                    <a:schemeClr val="bg1">
                      <a:lumMod val="95000"/>
                    </a:schemeClr>
                  </a:solidFill>
                  <a:latin typeface="シャープ旧ロゴ" panose="02000503000000000000" pitchFamily="2" charset="-128"/>
                  <a:ea typeface="シャープ旧ロゴ" panose="02000503000000000000" pitchFamily="2" charset="-128"/>
                </a:rPr>
                <a:t>千葉県市川市南八幡</a:t>
              </a: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4-13-21</a:t>
              </a:r>
            </a:p>
            <a:p>
              <a:pPr algn="r"/>
              <a:r>
                <a:rPr kumimoji="1" lang="en-US" altLang="ja-JP" dirty="0">
                  <a:solidFill>
                    <a:schemeClr val="bg1">
                      <a:lumMod val="95000"/>
                    </a:schemeClr>
                  </a:solidFill>
                  <a:latin typeface="Rockwell Extra Bold" panose="02060903040505020403" pitchFamily="18" charset="0"/>
                  <a:ea typeface="Yu Gothic UI Semibold" panose="020B0700000000000000" pitchFamily="50" charset="-128"/>
                </a:rPr>
                <a:t>IM41321  104</a:t>
              </a:r>
              <a:r>
                <a:rPr kumimoji="1" lang="ja-JP" altLang="en-US" dirty="0">
                  <a:solidFill>
                    <a:schemeClr val="bg1">
                      <a:lumMod val="95000"/>
                    </a:schemeClr>
                  </a:solidFill>
                  <a:latin typeface="シャープ旧ロゴ" panose="02000503000000000000" pitchFamily="2" charset="-128"/>
                  <a:ea typeface="シャープ旧ロゴ" panose="02000503000000000000" pitchFamily="2" charset="-128"/>
                </a:rPr>
                <a:t>号室</a:t>
              </a:r>
            </a:p>
          </p:txBody>
        </p:sp>
        <p:sp>
          <p:nvSpPr>
            <p:cNvPr id="31" name="テキスト ボックス 30">
              <a:extLst>
                <a:ext uri="{FF2B5EF4-FFF2-40B4-BE49-F238E27FC236}">
                  <a16:creationId xmlns:a16="http://schemas.microsoft.com/office/drawing/2014/main" id="{37F37BAF-A9AC-4C83-45B4-1BF9626DF513}"/>
                </a:ext>
              </a:extLst>
            </p:cNvPr>
            <p:cNvSpPr txBox="1"/>
            <p:nvPr/>
          </p:nvSpPr>
          <p:spPr>
            <a:xfrm>
              <a:off x="3658451" y="1035983"/>
              <a:ext cx="3197352" cy="3785652"/>
            </a:xfrm>
            <a:prstGeom prst="rect">
              <a:avLst/>
            </a:prstGeom>
            <a:noFill/>
          </p:spPr>
          <p:txBody>
            <a:bodyPr wrap="square" rtlCol="0">
              <a:spAutoFit/>
            </a:bodyPr>
            <a:lstStyle/>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代表</a:t>
              </a:r>
              <a:endParaRPr kumimoji="1" lang="en-US" altLang="ja-JP" dirty="0">
                <a:solidFill>
                  <a:srgbClr val="FFFFCC"/>
                </a:solidFill>
                <a:latin typeface="シャープ旧ロゴ" panose="02000503000000000000" pitchFamily="2" charset="-128"/>
                <a:ea typeface="シャープ旧ロゴ" panose="02000503000000000000" pitchFamily="2" charset="-128"/>
              </a:endParaRPr>
            </a:p>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廣末 高明  </a:t>
              </a:r>
              <a:r>
                <a:rPr kumimoji="1" lang="ja-JP" altLang="en-US" dirty="0">
                  <a:solidFill>
                    <a:schemeClr val="bg1">
                      <a:lumMod val="95000"/>
                    </a:schemeClr>
                  </a:solidFill>
                  <a:latin typeface="BIZ UDPゴシック" panose="020B0400000000000000" pitchFamily="50" charset="-128"/>
                  <a:ea typeface="BIZ UDPゴシック" panose="020B0400000000000000" pitchFamily="50" charset="-128"/>
                </a:rPr>
                <a:t>社会保険労務士</a:t>
              </a:r>
              <a:endParaRPr kumimoji="1" lang="en-US" altLang="ja-JP" dirty="0">
                <a:solidFill>
                  <a:schemeClr val="bg1">
                    <a:lumMod val="95000"/>
                  </a:schemeClr>
                </a:solidFill>
                <a:latin typeface="BIZ UDPゴシック" panose="020B0400000000000000" pitchFamily="50" charset="-128"/>
                <a:ea typeface="BIZ UDPゴシック" panose="020B0400000000000000" pitchFamily="50" charset="-128"/>
              </a:endParaRPr>
            </a:p>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略歴</a:t>
              </a:r>
              <a:endParaRPr kumimoji="1" lang="en-US" altLang="ja-JP" dirty="0">
                <a:solidFill>
                  <a:srgbClr val="FFFFCC"/>
                </a:solidFill>
                <a:latin typeface="シャープ旧ロゴ" panose="02000503000000000000" pitchFamily="2" charset="-128"/>
                <a:ea typeface="シャープ旧ロゴ" panose="02000503000000000000" pitchFamily="2"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・業務請負会社にて営業、現場監督</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・フランチャイズカフェ店長</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・リゾートホテル人事 兼 厨房調理師</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・老人介護施設給食調理師</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・合気道道場長</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・医院事務長、地域連携部長、営業部長</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・無料定額宿泊所支援員</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多業種経験を基礎に社労士として統合</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en-US" altLang="ja-JP" sz="1400" dirty="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社会保障申請技術</a:t>
              </a:r>
              <a:r>
                <a:rPr kumimoji="1" lang="en-US" altLang="ja-JP" sz="1400" dirty="0">
                  <a:solidFill>
                    <a:schemeClr val="bg1"/>
                  </a:solidFill>
                  <a:latin typeface="BIZ UDPゴシック" panose="020B0400000000000000" pitchFamily="50" charset="-128"/>
                  <a:ea typeface="BIZ UDPゴシック" panose="020B0400000000000000" pitchFamily="50" charset="-128"/>
                </a:rPr>
                <a:t>』 </a:t>
              </a:r>
              <a:r>
                <a:rPr kumimoji="1" lang="ja-JP" altLang="en-US" sz="1400" dirty="0">
                  <a:solidFill>
                    <a:schemeClr val="bg1"/>
                  </a:solidFill>
                  <a:latin typeface="BIZ UDPゴシック" panose="020B0400000000000000" pitchFamily="50" charset="-128"/>
                  <a:ea typeface="BIZ UDPゴシック" panose="020B0400000000000000" pitchFamily="50" charset="-128"/>
                </a:rPr>
                <a:t>設立</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社会保険労務士</a:t>
              </a:r>
              <a:endParaRPr kumimoji="1" lang="en-US" altLang="ja-JP" dirty="0">
                <a:solidFill>
                  <a:srgbClr val="FFFFCC"/>
                </a:solidFill>
                <a:latin typeface="シャープ旧ロゴ" panose="02000503000000000000" pitchFamily="2" charset="-128"/>
                <a:ea typeface="シャープ旧ロゴ" panose="02000503000000000000" pitchFamily="2" charset="-128"/>
              </a:endParaRPr>
            </a:p>
            <a:p>
              <a:r>
                <a:rPr kumimoji="1" lang="ja-JP" altLang="en-US" sz="1400" dirty="0">
                  <a:solidFill>
                    <a:schemeClr val="bg1">
                      <a:lumMod val="95000"/>
                    </a:schemeClr>
                  </a:solidFill>
                  <a:latin typeface="BIZ UDPゴシック" panose="020B0400000000000000" pitchFamily="50" charset="-128"/>
                  <a:ea typeface="BIZ UDPゴシック" panose="020B0400000000000000" pitchFamily="50" charset="-128"/>
                </a:rPr>
                <a:t>社会保険申請手続、労務管理のアウトソーサー</a:t>
              </a:r>
              <a:endParaRPr kumimoji="1" lang="en-US" altLang="ja-JP" sz="1400" dirty="0">
                <a:solidFill>
                  <a:schemeClr val="bg1">
                    <a:lumMod val="95000"/>
                  </a:schemeClr>
                </a:solidFill>
                <a:latin typeface="BIZ UDPゴシック" panose="020B0400000000000000" pitchFamily="50" charset="-128"/>
                <a:ea typeface="BIZ UDPゴシック" panose="020B0400000000000000" pitchFamily="50" charset="-128"/>
              </a:endParaRPr>
            </a:p>
            <a:p>
              <a:r>
                <a:rPr kumimoji="1" lang="ja-JP" altLang="en-US" sz="1400">
                  <a:solidFill>
                    <a:schemeClr val="bg1">
                      <a:lumMod val="95000"/>
                    </a:schemeClr>
                  </a:solidFill>
                  <a:latin typeface="BIZ UDPゴシック" panose="020B0400000000000000" pitchFamily="50" charset="-128"/>
                  <a:ea typeface="BIZ UDPゴシック" panose="020B0400000000000000" pitchFamily="50" charset="-128"/>
                </a:rPr>
                <a:t>当事務所の専門は店舗営業サポート</a:t>
              </a:r>
              <a:endParaRPr kumimoji="1" lang="en-US" altLang="ja-JP" sz="1400" dirty="0">
                <a:solidFill>
                  <a:schemeClr val="bg1">
                    <a:lumMod val="95000"/>
                  </a:schemeClr>
                </a:solidFill>
                <a:latin typeface="BIZ UDPゴシック" panose="020B0400000000000000" pitchFamily="50" charset="-128"/>
                <a:ea typeface="BIZ UDPゴシック" panose="020B0400000000000000" pitchFamily="50" charset="-128"/>
              </a:endParaRPr>
            </a:p>
          </p:txBody>
        </p:sp>
        <p:cxnSp>
          <p:nvCxnSpPr>
            <p:cNvPr id="44" name="直線コネクタ 43">
              <a:extLst>
                <a:ext uri="{FF2B5EF4-FFF2-40B4-BE49-F238E27FC236}">
                  <a16:creationId xmlns:a16="http://schemas.microsoft.com/office/drawing/2014/main" id="{2BFF06D7-F176-C77E-0EA6-142628F18C02}"/>
                </a:ext>
              </a:extLst>
            </p:cNvPr>
            <p:cNvCxnSpPr>
              <a:cxnSpLocks/>
            </p:cNvCxnSpPr>
            <p:nvPr/>
          </p:nvCxnSpPr>
          <p:spPr>
            <a:xfrm>
              <a:off x="3738722" y="1812381"/>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cxnSp>
          <p:nvCxnSpPr>
            <p:cNvPr id="49" name="直線コネクタ 48">
              <a:extLst>
                <a:ext uri="{FF2B5EF4-FFF2-40B4-BE49-F238E27FC236}">
                  <a16:creationId xmlns:a16="http://schemas.microsoft.com/office/drawing/2014/main" id="{1F39EA52-FE97-1CAF-7E70-FD1282F31309}"/>
                </a:ext>
              </a:extLst>
            </p:cNvPr>
            <p:cNvCxnSpPr>
              <a:cxnSpLocks/>
            </p:cNvCxnSpPr>
            <p:nvPr/>
          </p:nvCxnSpPr>
          <p:spPr>
            <a:xfrm>
              <a:off x="6134057" y="4001183"/>
              <a:ext cx="548835"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cxnSp>
          <p:nvCxnSpPr>
            <p:cNvPr id="52" name="直線コネクタ 51">
              <a:extLst>
                <a:ext uri="{FF2B5EF4-FFF2-40B4-BE49-F238E27FC236}">
                  <a16:creationId xmlns:a16="http://schemas.microsoft.com/office/drawing/2014/main" id="{6B3947A5-E752-991D-5256-5913FEE071BD}"/>
                </a:ext>
              </a:extLst>
            </p:cNvPr>
            <p:cNvCxnSpPr>
              <a:cxnSpLocks/>
            </p:cNvCxnSpPr>
            <p:nvPr/>
          </p:nvCxnSpPr>
          <p:spPr>
            <a:xfrm>
              <a:off x="3738722" y="1266304"/>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cxnSp>
          <p:nvCxnSpPr>
            <p:cNvPr id="54" name="直線コネクタ 53">
              <a:extLst>
                <a:ext uri="{FF2B5EF4-FFF2-40B4-BE49-F238E27FC236}">
                  <a16:creationId xmlns:a16="http://schemas.microsoft.com/office/drawing/2014/main" id="{AB40CD01-787B-49F7-F8A6-EAE2DD215EBE}"/>
                </a:ext>
              </a:extLst>
            </p:cNvPr>
            <p:cNvCxnSpPr>
              <a:cxnSpLocks/>
            </p:cNvCxnSpPr>
            <p:nvPr/>
          </p:nvCxnSpPr>
          <p:spPr>
            <a:xfrm>
              <a:off x="5630609" y="1246843"/>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cxnSp>
          <p:nvCxnSpPr>
            <p:cNvPr id="55" name="直線コネクタ 54">
              <a:extLst>
                <a:ext uri="{FF2B5EF4-FFF2-40B4-BE49-F238E27FC236}">
                  <a16:creationId xmlns:a16="http://schemas.microsoft.com/office/drawing/2014/main" id="{24DC05C5-AAF0-767D-7F3C-429E0AAA30BE}"/>
                </a:ext>
              </a:extLst>
            </p:cNvPr>
            <p:cNvCxnSpPr>
              <a:cxnSpLocks/>
            </p:cNvCxnSpPr>
            <p:nvPr/>
          </p:nvCxnSpPr>
          <p:spPr>
            <a:xfrm>
              <a:off x="5630609" y="1792061"/>
              <a:ext cx="1175244"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sp>
          <p:nvSpPr>
            <p:cNvPr id="13" name="テキスト ボックス 12">
              <a:extLst>
                <a:ext uri="{FF2B5EF4-FFF2-40B4-BE49-F238E27FC236}">
                  <a16:creationId xmlns:a16="http://schemas.microsoft.com/office/drawing/2014/main" id="{1F6CB3D1-F1DF-8D2B-EE79-8C116D574F8C}"/>
                </a:ext>
              </a:extLst>
            </p:cNvPr>
            <p:cNvSpPr txBox="1"/>
            <p:nvPr/>
          </p:nvSpPr>
          <p:spPr>
            <a:xfrm>
              <a:off x="4874560" y="4717598"/>
              <a:ext cx="721360" cy="369332"/>
            </a:xfrm>
            <a:prstGeom prst="rect">
              <a:avLst/>
            </a:prstGeom>
            <a:noFill/>
          </p:spPr>
          <p:txBody>
            <a:bodyPr wrap="square">
              <a:spAutoFit/>
            </a:bodyPr>
            <a:lstStyle/>
            <a:p>
              <a:pPr algn="ctr"/>
              <a:r>
                <a:rPr kumimoji="1" lang="ja-JP" altLang="en-US" dirty="0">
                  <a:solidFill>
                    <a:srgbClr val="FFFFCC"/>
                  </a:solidFill>
                  <a:latin typeface="シャープ旧ロゴ" panose="02000503000000000000" pitchFamily="2" charset="-128"/>
                  <a:ea typeface="シャープ旧ロゴ" panose="02000503000000000000" pitchFamily="2" charset="-128"/>
                </a:rPr>
                <a:t>連絡</a:t>
              </a:r>
              <a:endParaRPr kumimoji="1" lang="en-US" altLang="ja-JP" dirty="0">
                <a:solidFill>
                  <a:srgbClr val="FFFFCC"/>
                </a:solidFill>
                <a:latin typeface="シャープ旧ロゴ" panose="02000503000000000000" pitchFamily="2" charset="-128"/>
                <a:ea typeface="シャープ旧ロゴ" panose="02000503000000000000" pitchFamily="2" charset="-128"/>
              </a:endParaRPr>
            </a:p>
          </p:txBody>
        </p:sp>
        <p:cxnSp>
          <p:nvCxnSpPr>
            <p:cNvPr id="3" name="直線コネクタ 2">
              <a:extLst>
                <a:ext uri="{FF2B5EF4-FFF2-40B4-BE49-F238E27FC236}">
                  <a16:creationId xmlns:a16="http://schemas.microsoft.com/office/drawing/2014/main" id="{492AD862-ABC5-4181-9415-E0F4F8A456AF}"/>
                </a:ext>
              </a:extLst>
            </p:cNvPr>
            <p:cNvCxnSpPr>
              <a:cxnSpLocks/>
            </p:cNvCxnSpPr>
            <p:nvPr/>
          </p:nvCxnSpPr>
          <p:spPr>
            <a:xfrm>
              <a:off x="3777509" y="4001183"/>
              <a:ext cx="548835" cy="0"/>
            </a:xfrm>
            <a:prstGeom prst="line">
              <a:avLst/>
            </a:prstGeom>
            <a:ln>
              <a:solidFill>
                <a:srgbClr val="FFFFCC"/>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949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BFBA26B8-3D22-5409-5AB8-CB1284C25B67}"/>
              </a:ext>
            </a:extLst>
          </p:cNvPr>
          <p:cNvGraphicFramePr>
            <a:graphicFrameLocks noGrp="1"/>
          </p:cNvGraphicFramePr>
          <p:nvPr>
            <p:extLst>
              <p:ext uri="{D42A27DB-BD31-4B8C-83A1-F6EECF244321}">
                <p14:modId xmlns:p14="http://schemas.microsoft.com/office/powerpoint/2010/main" val="1892211104"/>
              </p:ext>
            </p:extLst>
          </p:nvPr>
        </p:nvGraphicFramePr>
        <p:xfrm>
          <a:off x="4266283" y="387075"/>
          <a:ext cx="6337448" cy="7051565"/>
        </p:xfrm>
        <a:graphic>
          <a:graphicData uri="http://schemas.openxmlformats.org/drawingml/2006/table">
            <a:tbl>
              <a:tblPr firstRow="1" firstCol="1" bandRow="1">
                <a:tableStyleId>{93296810-A885-4BE3-A3E7-6D5BEEA58F35}</a:tableStyleId>
              </a:tblPr>
              <a:tblGrid>
                <a:gridCol w="937448">
                  <a:extLst>
                    <a:ext uri="{9D8B030D-6E8A-4147-A177-3AD203B41FA5}">
                      <a16:colId xmlns:a16="http://schemas.microsoft.com/office/drawing/2014/main" val="2855694987"/>
                    </a:ext>
                  </a:extLst>
                </a:gridCol>
                <a:gridCol w="1008000">
                  <a:extLst>
                    <a:ext uri="{9D8B030D-6E8A-4147-A177-3AD203B41FA5}">
                      <a16:colId xmlns:a16="http://schemas.microsoft.com/office/drawing/2014/main" val="1605559079"/>
                    </a:ext>
                  </a:extLst>
                </a:gridCol>
                <a:gridCol w="1008000">
                  <a:extLst>
                    <a:ext uri="{9D8B030D-6E8A-4147-A177-3AD203B41FA5}">
                      <a16:colId xmlns:a16="http://schemas.microsoft.com/office/drawing/2014/main" val="3422652768"/>
                    </a:ext>
                  </a:extLst>
                </a:gridCol>
                <a:gridCol w="1008000">
                  <a:extLst>
                    <a:ext uri="{9D8B030D-6E8A-4147-A177-3AD203B41FA5}">
                      <a16:colId xmlns:a16="http://schemas.microsoft.com/office/drawing/2014/main" val="178628680"/>
                    </a:ext>
                  </a:extLst>
                </a:gridCol>
                <a:gridCol w="2376000">
                  <a:extLst>
                    <a:ext uri="{9D8B030D-6E8A-4147-A177-3AD203B41FA5}">
                      <a16:colId xmlns:a16="http://schemas.microsoft.com/office/drawing/2014/main" val="2061883439"/>
                    </a:ext>
                  </a:extLst>
                </a:gridCol>
              </a:tblGrid>
              <a:tr h="364357">
                <a:tc>
                  <a:txBody>
                    <a:bodyPr/>
                    <a:lstStyle/>
                    <a:p>
                      <a:pPr algn="ctr"/>
                      <a:endParaRPr kumimoji="1" lang="ja-JP" altLang="en-US" sz="1000" dirty="0"/>
                    </a:p>
                  </a:txBody>
                  <a:tcPr marL="45106" marR="45106" marT="22553" marB="22553" anchor="ctr"/>
                </a:tc>
                <a:tc gridSpan="2">
                  <a:txBody>
                    <a:bodyPr/>
                    <a:lstStyle/>
                    <a:p>
                      <a:pPr algn="ctr"/>
                      <a:r>
                        <a:rPr kumimoji="1" lang="ja-JP" altLang="en-US" sz="1000" dirty="0"/>
                        <a:t>年間契約月額料金</a:t>
                      </a:r>
                    </a:p>
                  </a:txBody>
                  <a:tcPr marL="45106" marR="45106" marT="22553" marB="22553" anchor="ctr"/>
                </a:tc>
                <a:tc hMerge="1">
                  <a:txBody>
                    <a:bodyPr/>
                    <a:lstStyle/>
                    <a:p>
                      <a:endParaRPr kumimoji="1" lang="ja-JP" altLang="en-US" dirty="0"/>
                    </a:p>
                  </a:txBody>
                  <a:tcPr/>
                </a:tc>
                <a:tc>
                  <a:txBody>
                    <a:bodyPr/>
                    <a:lstStyle/>
                    <a:p>
                      <a:pPr algn="ctr"/>
                      <a:r>
                        <a:rPr kumimoji="1" lang="ja-JP" altLang="en-US" sz="1000" dirty="0"/>
                        <a:t>スポット契約料金</a:t>
                      </a:r>
                      <a:endParaRPr kumimoji="1" lang="en-US" altLang="ja-JP" sz="1000" dirty="0"/>
                    </a:p>
                  </a:txBody>
                  <a:tcPr marL="45106" marR="45106" marT="22553" marB="22553" anchor="ctr"/>
                </a:tc>
                <a:tc>
                  <a:txBody>
                    <a:bodyPr/>
                    <a:lstStyle/>
                    <a:p>
                      <a:pPr algn="ctr"/>
                      <a:r>
                        <a:rPr kumimoji="1" lang="ja-JP" altLang="en-US" sz="1000" dirty="0"/>
                        <a:t>解説</a:t>
                      </a:r>
                      <a:endParaRPr kumimoji="1" lang="en-US" altLang="ja-JP" sz="1000" dirty="0"/>
                    </a:p>
                  </a:txBody>
                  <a:tcPr marL="45106" marR="45106" marT="22553" marB="22553" anchor="ctr"/>
                </a:tc>
                <a:extLst>
                  <a:ext uri="{0D108BD9-81ED-4DB2-BD59-A6C34878D82A}">
                    <a16:rowId xmlns:a16="http://schemas.microsoft.com/office/drawing/2014/main" val="158947551"/>
                  </a:ext>
                </a:extLst>
              </a:tr>
              <a:tr h="226800">
                <a:tc>
                  <a:txBody>
                    <a:bodyPr/>
                    <a:lstStyle/>
                    <a:p>
                      <a:pPr algn="ctr"/>
                      <a:endParaRPr kumimoji="1" lang="ja-JP" altLang="en-US" sz="1000" dirty="0"/>
                    </a:p>
                  </a:txBody>
                  <a:tcPr marL="45106" marR="45106" marT="22553" marB="22553" anchor="ctr"/>
                </a:tc>
                <a:tc gridSpan="3">
                  <a:txBody>
                    <a:bodyPr/>
                    <a:lstStyle/>
                    <a:p>
                      <a:pPr algn="ctr"/>
                      <a:r>
                        <a:rPr kumimoji="1" lang="ja-JP" altLang="en-US" sz="1000" b="1" dirty="0">
                          <a:solidFill>
                            <a:schemeClr val="tx1"/>
                          </a:solidFill>
                        </a:rPr>
                        <a:t>臨場</a:t>
                      </a:r>
                    </a:p>
                  </a:txBody>
                  <a:tcPr marL="45106" marR="45106" marT="22553" marB="22553" anchor="ctr"/>
                </a:tc>
                <a:tc hMerge="1">
                  <a:txBody>
                    <a:bodyPr/>
                    <a:lstStyle/>
                    <a:p>
                      <a:pPr algn="ctr"/>
                      <a:endParaRPr kumimoji="1" lang="ja-JP" altLang="en-US" sz="1000" dirty="0"/>
                    </a:p>
                  </a:txBody>
                  <a:tcPr marL="51435" marR="51435" marT="25718" marB="25718" anchor="ctr"/>
                </a:tc>
                <a:tc hMerge="1">
                  <a:txBody>
                    <a:bodyPr/>
                    <a:lstStyle/>
                    <a:p>
                      <a:pPr algn="ctr"/>
                      <a:endParaRPr kumimoji="1" lang="ja-JP" altLang="en-US" sz="1000" dirty="0"/>
                    </a:p>
                  </a:txBody>
                  <a:tcPr marL="51435" marR="51435" marT="25718" marB="25718" anchor="ctr"/>
                </a:tc>
                <a:tc rowSpan="26">
                  <a:txBody>
                    <a:bodyPr/>
                    <a:lstStyle/>
                    <a:p>
                      <a:pPr algn="l"/>
                      <a:r>
                        <a:rPr kumimoji="1" lang="ja-JP" altLang="en-US" sz="900" dirty="0">
                          <a:solidFill>
                            <a:schemeClr val="tx1"/>
                          </a:solidFill>
                        </a:rPr>
                        <a:t>・</a:t>
                      </a:r>
                      <a:r>
                        <a:rPr kumimoji="1" lang="ja-JP" altLang="en-US" sz="900" b="1" dirty="0">
                          <a:solidFill>
                            <a:schemeClr val="tx1"/>
                          </a:solidFill>
                        </a:rPr>
                        <a:t>臨場</a:t>
                      </a:r>
                      <a:r>
                        <a:rPr kumimoji="1" lang="en-US" altLang="ja-JP" sz="900" b="1" dirty="0">
                          <a:solidFill>
                            <a:schemeClr val="tx1"/>
                          </a:solidFill>
                        </a:rPr>
                        <a:t>…</a:t>
                      </a:r>
                      <a:r>
                        <a:rPr kumimoji="1" lang="ja-JP" altLang="en-US" sz="900" b="0" dirty="0">
                          <a:solidFill>
                            <a:schemeClr val="tx1"/>
                          </a:solidFill>
                        </a:rPr>
                        <a:t>店内</a:t>
                      </a:r>
                      <a:r>
                        <a:rPr kumimoji="1" lang="ja-JP" altLang="en-US" sz="900" dirty="0">
                          <a:solidFill>
                            <a:schemeClr val="tx1"/>
                          </a:solidFill>
                        </a:rPr>
                        <a:t>、バックヤードに終日駐在します。温度差をなくし貴店における「内容」に関し、型通りの助言でなく、同じ目線で一緒に確認し、その場で貴店に最適な改善策を見つけ出し、リアルタイムで問題を解消または、必要なミーティングを提案し、実施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労務</a:t>
                      </a:r>
                      <a:r>
                        <a:rPr kumimoji="1" lang="en-US" altLang="ja-JP" sz="900" b="1" dirty="0">
                          <a:solidFill>
                            <a:schemeClr val="tx1"/>
                          </a:solidFill>
                        </a:rPr>
                        <a:t>…</a:t>
                      </a:r>
                      <a:r>
                        <a:rPr kumimoji="1" lang="ja-JP" altLang="en-US" sz="900" b="0" dirty="0">
                          <a:solidFill>
                            <a:schemeClr val="tx1"/>
                          </a:solidFill>
                        </a:rPr>
                        <a:t>現場</a:t>
                      </a:r>
                      <a:r>
                        <a:rPr kumimoji="1" lang="ja-JP" altLang="en-US" sz="900" dirty="0">
                          <a:solidFill>
                            <a:schemeClr val="tx1"/>
                          </a:solidFill>
                        </a:rPr>
                        <a:t>スタッフの貴店への満足度を測定し、向上させる事で離職率低下、技術力向上、店内雰囲気向上を図ります。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教育</a:t>
                      </a:r>
                      <a:r>
                        <a:rPr kumimoji="1" lang="en-US" altLang="ja-JP" sz="900" b="1" dirty="0">
                          <a:solidFill>
                            <a:schemeClr val="tx1"/>
                          </a:solidFill>
                        </a:rPr>
                        <a:t>…</a:t>
                      </a:r>
                      <a:r>
                        <a:rPr kumimoji="1" lang="ja-JP" altLang="en-US" sz="900" dirty="0">
                          <a:solidFill>
                            <a:schemeClr val="tx1"/>
                          </a:solidFill>
                        </a:rPr>
                        <a:t>事務担当者の労務に関する法的知識、申請技能の向上を社労士が一緒に取り組みながら向上します。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運営</a:t>
                      </a:r>
                      <a:r>
                        <a:rPr kumimoji="1" lang="en-US" altLang="ja-JP" sz="900" b="1" dirty="0">
                          <a:solidFill>
                            <a:schemeClr val="tx1"/>
                          </a:solidFill>
                        </a:rPr>
                        <a:t>…</a:t>
                      </a:r>
                      <a:r>
                        <a:rPr kumimoji="1" lang="ja-JP" altLang="en-US" sz="900" dirty="0">
                          <a:solidFill>
                            <a:schemeClr val="tx1"/>
                          </a:solidFill>
                        </a:rPr>
                        <a:t>医院経営に必要な運営資金を確保するため、営業、宣伝について具体的方法を探り、助言、資料作成及び、営業活動に協力します。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集客</a:t>
                      </a:r>
                      <a:r>
                        <a:rPr kumimoji="1" lang="en-US" altLang="ja-JP" sz="900" b="1" dirty="0">
                          <a:solidFill>
                            <a:schemeClr val="tx1"/>
                          </a:solidFill>
                        </a:rPr>
                        <a:t>…</a:t>
                      </a:r>
                      <a:r>
                        <a:rPr kumimoji="1" lang="ja-JP" altLang="en-US" sz="900" b="0" dirty="0">
                          <a:solidFill>
                            <a:schemeClr val="tx1"/>
                          </a:solidFill>
                        </a:rPr>
                        <a:t>アンケートや聴き取りを実施し、リピーター層、</a:t>
                      </a:r>
                      <a:r>
                        <a:rPr kumimoji="1" lang="ja-JP" altLang="en-US" sz="900" dirty="0">
                          <a:solidFill>
                            <a:schemeClr val="tx1"/>
                          </a:solidFill>
                        </a:rPr>
                        <a:t>近隣で見込み客となる層を分析し、営業アプローチを提案します。また、販促活動業務に協力します。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演出</a:t>
                      </a:r>
                      <a:r>
                        <a:rPr kumimoji="1" lang="en-US" altLang="ja-JP" sz="900" b="1" dirty="0">
                          <a:solidFill>
                            <a:schemeClr val="tx1"/>
                          </a:solidFill>
                        </a:rPr>
                        <a:t>…</a:t>
                      </a:r>
                      <a:r>
                        <a:rPr kumimoji="1" lang="ja-JP" altLang="en-US" sz="900" b="0" dirty="0">
                          <a:solidFill>
                            <a:schemeClr val="tx1"/>
                          </a:solidFill>
                        </a:rPr>
                        <a:t>顧客の期待と貴店の認識との間の共感ズレの有無をを調査し、改善案を提案し、改善、教育に協力します</a:t>
                      </a:r>
                      <a:r>
                        <a:rPr kumimoji="1" lang="ja-JP" altLang="en-US" sz="900" dirty="0">
                          <a:solidFill>
                            <a:schemeClr val="tx1"/>
                          </a:solidFill>
                        </a:rPr>
                        <a:t>。</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臨時</a:t>
                      </a:r>
                      <a:r>
                        <a:rPr kumimoji="1" lang="en-US" altLang="ja-JP" sz="900" b="1" dirty="0">
                          <a:solidFill>
                            <a:schemeClr val="tx1"/>
                          </a:solidFill>
                        </a:rPr>
                        <a:t>…</a:t>
                      </a:r>
                      <a:r>
                        <a:rPr kumimoji="1" lang="ja-JP" altLang="en-US" sz="900" dirty="0">
                          <a:solidFill>
                            <a:schemeClr val="tx1"/>
                          </a:solidFill>
                        </a:rPr>
                        <a:t>入退職時の雇用保険、厚生年金申請、冠婚葬祭の手続、労災請求、健康保険請求</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月一</a:t>
                      </a:r>
                      <a:r>
                        <a:rPr kumimoji="1" lang="en-US" altLang="ja-JP" sz="900" b="1" dirty="0">
                          <a:solidFill>
                            <a:schemeClr val="tx1"/>
                          </a:solidFill>
                        </a:rPr>
                        <a:t>…</a:t>
                      </a:r>
                      <a:r>
                        <a:rPr kumimoji="1" lang="ja-JP" altLang="en-US" sz="900" dirty="0">
                          <a:solidFill>
                            <a:schemeClr val="tx1"/>
                          </a:solidFill>
                        </a:rPr>
                        <a:t>勤怠集計、給与計算</a:t>
                      </a:r>
                      <a:endParaRPr kumimoji="1" lang="en-US" altLang="ja-JP" sz="900" dirty="0">
                        <a:solidFill>
                          <a:schemeClr val="tx1"/>
                        </a:solidFill>
                      </a:endParaRPr>
                    </a:p>
                    <a:p>
                      <a:pPr algn="l"/>
                      <a:r>
                        <a:rPr kumimoji="1" lang="ja-JP" altLang="en-US" sz="900" dirty="0">
                          <a:solidFill>
                            <a:schemeClr val="tx1"/>
                          </a:solidFill>
                        </a:rPr>
                        <a:t>・</a:t>
                      </a:r>
                      <a:r>
                        <a:rPr kumimoji="1" lang="en-US" altLang="ja-JP" sz="900" b="1" dirty="0">
                          <a:solidFill>
                            <a:schemeClr val="tx1"/>
                          </a:solidFill>
                        </a:rPr>
                        <a:t>7</a:t>
                      </a:r>
                      <a:r>
                        <a:rPr kumimoji="1" lang="ja-JP" altLang="en-US" sz="900" b="1" dirty="0">
                          <a:solidFill>
                            <a:schemeClr val="tx1"/>
                          </a:solidFill>
                        </a:rPr>
                        <a:t>月</a:t>
                      </a:r>
                      <a:r>
                        <a:rPr kumimoji="1" lang="en-US" altLang="ja-JP" sz="900" b="1" dirty="0">
                          <a:solidFill>
                            <a:schemeClr val="tx1"/>
                          </a:solidFill>
                        </a:rPr>
                        <a:t>…</a:t>
                      </a:r>
                      <a:r>
                        <a:rPr kumimoji="1" lang="ja-JP" altLang="en-US" sz="900" dirty="0">
                          <a:solidFill>
                            <a:schemeClr val="tx1"/>
                          </a:solidFill>
                        </a:rPr>
                        <a:t>社会保険算定基礎届、労働保険概算確定申告の作成</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就業規則、賃金</a:t>
                      </a:r>
                      <a:r>
                        <a:rPr kumimoji="1" lang="en-US" altLang="ja-JP" sz="900" b="1" dirty="0">
                          <a:solidFill>
                            <a:schemeClr val="tx1"/>
                          </a:solidFill>
                        </a:rPr>
                        <a:t>/</a:t>
                      </a:r>
                      <a:r>
                        <a:rPr kumimoji="1" lang="ja-JP" altLang="en-US" sz="900" b="1" dirty="0">
                          <a:solidFill>
                            <a:schemeClr val="tx1"/>
                          </a:solidFill>
                        </a:rPr>
                        <a:t>組織設計</a:t>
                      </a:r>
                      <a:r>
                        <a:rPr kumimoji="1" lang="en-US" altLang="ja-JP" sz="900" dirty="0">
                          <a:solidFill>
                            <a:schemeClr val="tx1"/>
                          </a:solidFill>
                        </a:rPr>
                        <a:t>…</a:t>
                      </a:r>
                      <a:r>
                        <a:rPr kumimoji="1" lang="ja-JP" altLang="en-US" sz="900" dirty="0">
                          <a:solidFill>
                            <a:schemeClr val="tx1"/>
                          </a:solidFill>
                        </a:rPr>
                        <a:t>型通りの書式や聴き取りだけで作成した設計内容は、貴店やスタッフの実情に即しません。臨場からみえる貴店に相応しいフォームを作成します。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助成金</a:t>
                      </a:r>
                      <a:r>
                        <a:rPr kumimoji="1" lang="en-US" altLang="ja-JP" sz="900" b="1" dirty="0">
                          <a:solidFill>
                            <a:schemeClr val="tx1"/>
                          </a:solidFill>
                        </a:rPr>
                        <a:t>…</a:t>
                      </a:r>
                      <a:r>
                        <a:rPr kumimoji="1" lang="ja-JP" altLang="en-US" sz="900" dirty="0">
                          <a:solidFill>
                            <a:schemeClr val="tx1"/>
                          </a:solidFill>
                        </a:rPr>
                        <a:t>臨場からみえた将来像を実現する資金を確保します。最新情報と申請技術を駆使し有効活用しましょう。</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他</a:t>
                      </a:r>
                      <a:r>
                        <a:rPr kumimoji="1" lang="en-US" altLang="ja-JP" sz="900" b="1" dirty="0">
                          <a:solidFill>
                            <a:schemeClr val="tx1"/>
                          </a:solidFill>
                        </a:rPr>
                        <a:t>1…</a:t>
                      </a:r>
                      <a:r>
                        <a:rPr kumimoji="1" lang="en-US" altLang="ja-JP" sz="900" dirty="0">
                          <a:solidFill>
                            <a:schemeClr val="tx1"/>
                          </a:solidFill>
                        </a:rPr>
                        <a:t>36</a:t>
                      </a:r>
                      <a:r>
                        <a:rPr kumimoji="1" lang="ja-JP" altLang="en-US" sz="900" dirty="0">
                          <a:solidFill>
                            <a:schemeClr val="tx1"/>
                          </a:solidFill>
                        </a:rPr>
                        <a:t>協定、賞与支払報告</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他</a:t>
                      </a:r>
                      <a:r>
                        <a:rPr kumimoji="1" lang="en-US" altLang="ja-JP" sz="900" b="1" dirty="0">
                          <a:solidFill>
                            <a:schemeClr val="tx1"/>
                          </a:solidFill>
                        </a:rPr>
                        <a:t>2…</a:t>
                      </a:r>
                      <a:r>
                        <a:rPr kumimoji="1" lang="ja-JP" altLang="en-US" sz="900" dirty="0">
                          <a:solidFill>
                            <a:schemeClr val="tx1"/>
                          </a:solidFill>
                        </a:rPr>
                        <a:t>臨場、行政への出向時の交通費、申請に係る費用</a:t>
                      </a:r>
                    </a:p>
                    <a:p>
                      <a:pPr algn="l"/>
                      <a:r>
                        <a:rPr kumimoji="1" lang="ja-JP" altLang="en-US" sz="900" dirty="0">
                          <a:solidFill>
                            <a:schemeClr val="tx1"/>
                          </a:solidFill>
                        </a:rPr>
                        <a:t>・</a:t>
                      </a:r>
                      <a:r>
                        <a:rPr kumimoji="1" lang="ja-JP" altLang="en-US" sz="900" b="1" dirty="0">
                          <a:solidFill>
                            <a:schemeClr val="tx1"/>
                          </a:solidFill>
                        </a:rPr>
                        <a:t>契約前臨場</a:t>
                      </a:r>
                      <a:r>
                        <a:rPr kumimoji="1" lang="en-US" altLang="ja-JP" sz="900" b="1" dirty="0">
                          <a:solidFill>
                            <a:schemeClr val="tx1"/>
                          </a:solidFill>
                        </a:rPr>
                        <a:t>…</a:t>
                      </a:r>
                      <a:r>
                        <a:rPr kumimoji="1" lang="ja-JP" altLang="en-US" sz="900" dirty="0">
                          <a:solidFill>
                            <a:schemeClr val="tx1"/>
                          </a:solidFill>
                        </a:rPr>
                        <a:t>当事務所との相性を契約前にご確認下さい。</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店舗宣伝</a:t>
                      </a:r>
                      <a:r>
                        <a:rPr kumimoji="1" lang="en-US" altLang="ja-JP" sz="900" b="1" dirty="0">
                          <a:solidFill>
                            <a:schemeClr val="tx1"/>
                          </a:solidFill>
                        </a:rPr>
                        <a:t>…</a:t>
                      </a:r>
                      <a:r>
                        <a:rPr kumimoji="1" lang="ja-JP" altLang="en-US" sz="900" dirty="0">
                          <a:solidFill>
                            <a:schemeClr val="tx1"/>
                          </a:solidFill>
                        </a:rPr>
                        <a:t>貴店の案内冊子、作成した資料を店舗近隣の見込顧客に配布紹介します。</a:t>
                      </a:r>
                      <a:endParaRPr kumimoji="1" lang="en-US" altLang="ja-JP" sz="900" dirty="0">
                        <a:solidFill>
                          <a:schemeClr val="tx1"/>
                        </a:solidFill>
                      </a:endParaRPr>
                    </a:p>
                    <a:p>
                      <a:pPr algn="l"/>
                      <a:r>
                        <a:rPr kumimoji="1" lang="ja-JP" altLang="en-US" sz="900" dirty="0">
                          <a:solidFill>
                            <a:schemeClr val="tx1"/>
                          </a:solidFill>
                        </a:rPr>
                        <a:t>・</a:t>
                      </a:r>
                      <a:r>
                        <a:rPr kumimoji="1" lang="ja-JP" altLang="en-US" sz="900" b="1" dirty="0">
                          <a:solidFill>
                            <a:schemeClr val="tx1"/>
                          </a:solidFill>
                        </a:rPr>
                        <a:t>営業参加</a:t>
                      </a:r>
                      <a:r>
                        <a:rPr kumimoji="1" lang="en-US" altLang="ja-JP" sz="900" b="1" dirty="0">
                          <a:solidFill>
                            <a:schemeClr val="tx1"/>
                          </a:solidFill>
                        </a:rPr>
                        <a:t>…</a:t>
                      </a:r>
                      <a:r>
                        <a:rPr kumimoji="1" lang="ja-JP" altLang="en-US" sz="900" dirty="0">
                          <a:solidFill>
                            <a:schemeClr val="tx1"/>
                          </a:solidFill>
                        </a:rPr>
                        <a:t>労使問題を未然に防止するため、店長、経営者の全体会議に同行します。</a:t>
                      </a:r>
                      <a:endParaRPr kumimoji="1" lang="en-US" altLang="ja-JP" sz="900" dirty="0">
                        <a:solidFill>
                          <a:schemeClr val="tx1"/>
                        </a:solidFill>
                      </a:endParaRPr>
                    </a:p>
                    <a:p>
                      <a:pPr algn="l"/>
                      <a:r>
                        <a:rPr kumimoji="1" lang="ja-JP" altLang="en-US" sz="900" dirty="0">
                          <a:solidFill>
                            <a:schemeClr val="tx1"/>
                          </a:solidFill>
                        </a:rPr>
                        <a:t>・その他、対応可能業務有り</a:t>
                      </a:r>
                      <a:endParaRPr kumimoji="1" lang="en-US" altLang="ja-JP" sz="900" dirty="0">
                        <a:solidFill>
                          <a:schemeClr val="tx1"/>
                        </a:solidFill>
                      </a:endParaRPr>
                    </a:p>
                    <a:p>
                      <a:pPr algn="l"/>
                      <a:r>
                        <a:rPr kumimoji="1" lang="ja-JP" altLang="en-US" sz="900" dirty="0">
                          <a:solidFill>
                            <a:schemeClr val="tx1"/>
                          </a:solidFill>
                        </a:rPr>
                        <a:t>・価格は税込み表示です</a:t>
                      </a:r>
                      <a:endParaRPr kumimoji="1" lang="en-US" altLang="ja-JP" sz="900" dirty="0">
                        <a:solidFill>
                          <a:schemeClr val="tx1"/>
                        </a:solidFill>
                      </a:endParaRPr>
                    </a:p>
                  </a:txBody>
                  <a:tcPr marL="45106" marR="45106" marT="22553" marB="22553"/>
                </a:tc>
                <a:extLst>
                  <a:ext uri="{0D108BD9-81ED-4DB2-BD59-A6C34878D82A}">
                    <a16:rowId xmlns:a16="http://schemas.microsoft.com/office/drawing/2014/main" val="3044311881"/>
                  </a:ext>
                </a:extLst>
              </a:tr>
              <a:tr h="226800">
                <a:tc>
                  <a:txBody>
                    <a:bodyPr/>
                    <a:lstStyle/>
                    <a:p>
                      <a:pPr algn="ctr"/>
                      <a:r>
                        <a:rPr kumimoji="1" lang="ja-JP" altLang="en-US" sz="1000" dirty="0"/>
                        <a:t>臨場日数</a:t>
                      </a:r>
                    </a:p>
                  </a:txBody>
                  <a:tcPr marL="45106" marR="45106" marT="22553" marB="22553" anchor="ctr"/>
                </a:tc>
                <a:tc>
                  <a:txBody>
                    <a:bodyPr/>
                    <a:lstStyle/>
                    <a:p>
                      <a:pPr algn="ctr"/>
                      <a:r>
                        <a:rPr kumimoji="1" lang="en-US" altLang="ja-JP" sz="900" dirty="0"/>
                        <a:t>5</a:t>
                      </a:r>
                      <a:r>
                        <a:rPr kumimoji="1" lang="ja-JP" altLang="en-US" sz="900" dirty="0"/>
                        <a:t>日</a:t>
                      </a:r>
                    </a:p>
                  </a:txBody>
                  <a:tcPr marL="45106" marR="45106" marT="22553" marB="22553" anchor="ctr"/>
                </a:tc>
                <a:tc>
                  <a:txBody>
                    <a:bodyPr/>
                    <a:lstStyle/>
                    <a:p>
                      <a:pPr algn="ctr"/>
                      <a:r>
                        <a:rPr kumimoji="1" lang="en-US" altLang="ja-JP" sz="900" dirty="0"/>
                        <a:t>1</a:t>
                      </a:r>
                      <a:r>
                        <a:rPr kumimoji="1" lang="ja-JP" altLang="en-US" sz="900" dirty="0"/>
                        <a:t>日</a:t>
                      </a:r>
                      <a:endParaRPr kumimoji="1" lang="en-US" altLang="ja-JP" sz="900" dirty="0"/>
                    </a:p>
                  </a:txBody>
                  <a:tcPr marL="45106" marR="45106" marT="22553" marB="22553" anchor="ctr"/>
                </a:tc>
                <a:tc>
                  <a:txBody>
                    <a:bodyPr/>
                    <a:lstStyle/>
                    <a:p>
                      <a:pPr algn="ctr"/>
                      <a:r>
                        <a:rPr kumimoji="1" lang="en-US" altLang="ja-JP" sz="900" dirty="0"/>
                        <a:t>---</a:t>
                      </a:r>
                    </a:p>
                  </a:txBody>
                  <a:tcPr marL="45106" marR="45106" marT="22553" marB="22553" anchor="ctr"/>
                </a:tc>
                <a:tc vMerge="1">
                  <a:txBody>
                    <a:bodyPr/>
                    <a:lstStyle/>
                    <a:p>
                      <a:pPr algn="ctr"/>
                      <a:endParaRPr kumimoji="1" lang="en-US" altLang="ja-JP" sz="900" dirty="0"/>
                    </a:p>
                  </a:txBody>
                  <a:tcPr marL="45106" marR="45106" marT="22553" marB="22553" anchor="ctr">
                    <a:solidFill>
                      <a:srgbClr val="FFF4E7"/>
                    </a:solidFill>
                  </a:tcPr>
                </a:tc>
                <a:extLst>
                  <a:ext uri="{0D108BD9-81ED-4DB2-BD59-A6C34878D82A}">
                    <a16:rowId xmlns:a16="http://schemas.microsoft.com/office/drawing/2014/main" val="827065438"/>
                  </a:ext>
                </a:extLst>
              </a:tr>
              <a:tr h="226800">
                <a:tc>
                  <a:txBody>
                    <a:bodyPr/>
                    <a:lstStyle/>
                    <a:p>
                      <a:pPr algn="ctr"/>
                      <a:r>
                        <a:rPr kumimoji="1" lang="ja-JP" altLang="en-US" sz="1000" dirty="0"/>
                        <a:t>内容</a:t>
                      </a:r>
                    </a:p>
                  </a:txBody>
                  <a:tcPr marL="45106" marR="45106" marT="22553" marB="22553" anchor="ctr"/>
                </a:tc>
                <a:tc>
                  <a:txBody>
                    <a:bodyPr/>
                    <a:lstStyle/>
                    <a:p>
                      <a:pPr algn="ctr"/>
                      <a:r>
                        <a:rPr kumimoji="1" lang="ja-JP" altLang="en-US" sz="900" dirty="0"/>
                        <a:t>労務 ・</a:t>
                      </a:r>
                      <a:r>
                        <a:rPr kumimoji="1" lang="en-US" altLang="ja-JP" sz="900" dirty="0"/>
                        <a:t> </a:t>
                      </a:r>
                      <a:r>
                        <a:rPr kumimoji="1" lang="ja-JP" altLang="en-US" sz="900" dirty="0"/>
                        <a:t>教育・運営・集客・演出</a:t>
                      </a:r>
                    </a:p>
                  </a:txBody>
                  <a:tcPr marL="45106" marR="45106" marT="22553" marB="22553" anchor="ctr"/>
                </a:tc>
                <a:tc>
                  <a:txBody>
                    <a:bodyPr/>
                    <a:lstStyle/>
                    <a:p>
                      <a:pPr algn="ctr"/>
                      <a:r>
                        <a:rPr kumimoji="1" lang="ja-JP" altLang="en-US" sz="900" dirty="0"/>
                        <a:t>労務</a:t>
                      </a:r>
                    </a:p>
                  </a:txBody>
                  <a:tcPr marL="45106" marR="45106" marT="22553" marB="22553" anchor="ctr"/>
                </a:tc>
                <a:tc>
                  <a:txBody>
                    <a:bodyPr/>
                    <a:lstStyle/>
                    <a:p>
                      <a:pPr algn="ctr"/>
                      <a:r>
                        <a:rPr kumimoji="1" lang="en-US" altLang="ja-JP" sz="900" dirty="0"/>
                        <a:t>---</a:t>
                      </a:r>
                    </a:p>
                  </a:txBody>
                  <a:tcPr marL="45106" marR="45106" marT="22553" marB="22553" anchor="ctr"/>
                </a:tc>
                <a:tc vMerge="1">
                  <a:txBody>
                    <a:bodyPr/>
                    <a:lstStyle/>
                    <a:p>
                      <a:pPr algn="ctr"/>
                      <a:endParaRPr kumimoji="1" lang="en-US" altLang="ja-JP" sz="900" dirty="0"/>
                    </a:p>
                  </a:txBody>
                  <a:tcPr marL="45106" marR="45106" marT="22553" marB="22553" anchor="ctr"/>
                </a:tc>
                <a:extLst>
                  <a:ext uri="{0D108BD9-81ED-4DB2-BD59-A6C34878D82A}">
                    <a16:rowId xmlns:a16="http://schemas.microsoft.com/office/drawing/2014/main" val="372609836"/>
                  </a:ext>
                </a:extLst>
              </a:tr>
              <a:tr h="226800">
                <a:tc>
                  <a:txBody>
                    <a:bodyPr/>
                    <a:lstStyle/>
                    <a:p>
                      <a:pPr algn="ctr"/>
                      <a:r>
                        <a:rPr kumimoji="1" lang="ja-JP" altLang="en-US" sz="1000" dirty="0"/>
                        <a:t>月額基本料</a:t>
                      </a:r>
                    </a:p>
                  </a:txBody>
                  <a:tcPr marL="45106" marR="45106" marT="22553" marB="22553" anchor="ctr"/>
                </a:tc>
                <a:tc>
                  <a:txBody>
                    <a:bodyPr/>
                    <a:lstStyle/>
                    <a:p>
                      <a:pPr algn="ctr"/>
                      <a:r>
                        <a:rPr kumimoji="1" lang="en-US" altLang="ja-JP" sz="900" dirty="0"/>
                        <a:t>200,000</a:t>
                      </a:r>
                      <a:endParaRPr kumimoji="1" lang="ja-JP" altLang="en-US" sz="900" dirty="0"/>
                    </a:p>
                  </a:txBody>
                  <a:tcPr marL="45106" marR="45106" marT="22553" marB="22553" anchor="ctr"/>
                </a:tc>
                <a:tc>
                  <a:txBody>
                    <a:bodyPr/>
                    <a:lstStyle/>
                    <a:p>
                      <a:pPr algn="ctr"/>
                      <a:r>
                        <a:rPr kumimoji="1" lang="en-US" altLang="ja-JP" sz="900" dirty="0"/>
                        <a:t>60,000</a:t>
                      </a:r>
                    </a:p>
                  </a:txBody>
                  <a:tcPr marL="45106" marR="45106" marT="22553" marB="22553" anchor="ctr"/>
                </a:tc>
                <a:tc>
                  <a:txBody>
                    <a:bodyPr/>
                    <a:lstStyle/>
                    <a:p>
                      <a:pPr algn="ctr"/>
                      <a:r>
                        <a:rPr kumimoji="1" lang="en-US" altLang="ja-JP" sz="900" dirty="0"/>
                        <a:t>---</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2096947870"/>
                  </a:ext>
                </a:extLst>
              </a:tr>
              <a:tr h="226800">
                <a:tc>
                  <a:txBody>
                    <a:bodyPr/>
                    <a:lstStyle/>
                    <a:p>
                      <a:pPr algn="ctr"/>
                      <a:endParaRPr kumimoji="1" lang="ja-JP" altLang="en-US" sz="1000" dirty="0"/>
                    </a:p>
                  </a:txBody>
                  <a:tcPr marL="45106" marR="45106" marT="22553" marB="22553" anchor="ctr"/>
                </a:tc>
                <a:tc gridSpan="3">
                  <a:txBody>
                    <a:bodyPr/>
                    <a:lstStyle/>
                    <a:p>
                      <a:pPr algn="ctr"/>
                      <a:r>
                        <a:rPr kumimoji="1" lang="ja-JP" altLang="en-US" sz="1000" b="1" dirty="0">
                          <a:solidFill>
                            <a:schemeClr val="tx1"/>
                          </a:solidFill>
                        </a:rPr>
                        <a:t>スタッフに関する事務作業・</a:t>
                      </a:r>
                      <a:r>
                        <a:rPr kumimoji="1" lang="en-US" altLang="ja-JP" sz="1000" b="1" dirty="0">
                          <a:solidFill>
                            <a:schemeClr val="tx1"/>
                          </a:solidFill>
                        </a:rPr>
                        <a:t>5</a:t>
                      </a:r>
                      <a:r>
                        <a:rPr kumimoji="1" lang="ja-JP" altLang="en-US" sz="1000" b="1" dirty="0">
                          <a:solidFill>
                            <a:schemeClr val="tx1"/>
                          </a:solidFill>
                        </a:rPr>
                        <a:t>人以下</a:t>
                      </a:r>
                    </a:p>
                  </a:txBody>
                  <a:tcPr marL="45106" marR="45106" marT="22553" marB="22553" anchor="ctr"/>
                </a:tc>
                <a:tc hMerge="1">
                  <a:txBody>
                    <a:bodyPr/>
                    <a:lstStyle/>
                    <a:p>
                      <a:pPr algn="ctr"/>
                      <a:endParaRPr kumimoji="1" lang="ja-JP" altLang="en-US" sz="1000" dirty="0"/>
                    </a:p>
                  </a:txBody>
                  <a:tcPr marL="51435" marR="51435" marT="25718" marB="25718" anchor="ctr">
                    <a:solidFill>
                      <a:srgbClr val="FFC000"/>
                    </a:solidFill>
                  </a:tcPr>
                </a:tc>
                <a:tc hMerge="1">
                  <a:txBody>
                    <a:bodyPr/>
                    <a:lstStyle/>
                    <a:p>
                      <a:pPr algn="ctr"/>
                      <a:endParaRPr kumimoji="1" lang="ja-JP" altLang="en-US" sz="1000" dirty="0"/>
                    </a:p>
                  </a:txBody>
                  <a:tcPr marL="51435" marR="51435" marT="25718" marB="25718" anchor="ctr">
                    <a:solidFill>
                      <a:srgbClr val="FFC000"/>
                    </a:solidFill>
                  </a:tcPr>
                </a:tc>
                <a:tc vMerge="1">
                  <a:txBody>
                    <a:bodyPr/>
                    <a:lstStyle/>
                    <a:p>
                      <a:pPr algn="l"/>
                      <a:endParaRPr kumimoji="1" lang="ja-JP" altLang="en-US" sz="900" dirty="0"/>
                    </a:p>
                  </a:txBody>
                  <a:tcPr marL="45106" marR="45106" marT="22553" marB="22553">
                    <a:solidFill>
                      <a:srgbClr val="FFC000"/>
                    </a:solidFill>
                  </a:tcPr>
                </a:tc>
                <a:extLst>
                  <a:ext uri="{0D108BD9-81ED-4DB2-BD59-A6C34878D82A}">
                    <a16:rowId xmlns:a16="http://schemas.microsoft.com/office/drawing/2014/main" val="3994808107"/>
                  </a:ext>
                </a:extLst>
              </a:tr>
              <a:tr h="226800">
                <a:tc>
                  <a:txBody>
                    <a:bodyPr/>
                    <a:lstStyle/>
                    <a:p>
                      <a:pPr algn="ctr"/>
                      <a:r>
                        <a:rPr kumimoji="1" lang="ja-JP" altLang="en-US" sz="1000" dirty="0"/>
                        <a:t>臨時</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30,000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174120788"/>
                  </a:ext>
                </a:extLst>
              </a:tr>
              <a:tr h="226800">
                <a:tc>
                  <a:txBody>
                    <a:bodyPr/>
                    <a:lstStyle/>
                    <a:p>
                      <a:pPr algn="ctr"/>
                      <a:r>
                        <a:rPr kumimoji="1" lang="ja-JP" altLang="en-US" sz="1000" dirty="0"/>
                        <a:t>月一</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30,000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1365304269"/>
                  </a:ext>
                </a:extLst>
              </a:tr>
              <a:tr h="226800">
                <a:tc>
                  <a:txBody>
                    <a:bodyPr/>
                    <a:lstStyle/>
                    <a:p>
                      <a:pPr algn="ctr"/>
                      <a:r>
                        <a:rPr kumimoji="1" lang="en-US" altLang="ja-JP" sz="1000" dirty="0"/>
                        <a:t>7</a:t>
                      </a:r>
                      <a:r>
                        <a:rPr kumimoji="1" lang="ja-JP" altLang="en-US" sz="1000" dirty="0"/>
                        <a:t>月</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50,000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1322675353"/>
                  </a:ext>
                </a:extLst>
              </a:tr>
              <a:tr h="226800">
                <a:tc>
                  <a:txBody>
                    <a:bodyPr/>
                    <a:lstStyle/>
                    <a:p>
                      <a:pPr algn="ctr"/>
                      <a:endParaRPr kumimoji="1" lang="ja-JP" altLang="en-US" sz="1000" dirty="0"/>
                    </a:p>
                  </a:txBody>
                  <a:tcPr marL="45106" marR="45106" marT="22553" marB="22553" anchor="ct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10</a:t>
                      </a:r>
                      <a:r>
                        <a:rPr kumimoji="1" lang="ja-JP" altLang="en-US" sz="1000" b="1" dirty="0">
                          <a:solidFill>
                            <a:schemeClr val="tx1"/>
                          </a:solidFill>
                        </a:rPr>
                        <a:t>人以下</a:t>
                      </a:r>
                    </a:p>
                  </a:txBody>
                  <a:tcPr marL="45106" marR="45106" marT="22553" marB="22553" anchor="ctr"/>
                </a:tc>
                <a:tc hMerge="1">
                  <a:txBody>
                    <a:bodyPr/>
                    <a:lstStyle/>
                    <a:p>
                      <a:pPr algn="ctr"/>
                      <a:endParaRPr kumimoji="1" lang="ja-JP" altLang="en-US" sz="1000" dirty="0"/>
                    </a:p>
                  </a:txBody>
                  <a:tcPr marL="51435" marR="51435" marT="25718" marB="25718" anchor="ctr"/>
                </a:tc>
                <a:tc hMerge="1">
                  <a:txBody>
                    <a:bodyPr/>
                    <a:lstStyle/>
                    <a:p>
                      <a:pPr algn="ctr"/>
                      <a:endParaRPr kumimoji="1" lang="ja-JP" altLang="en-US" sz="1000" dirty="0"/>
                    </a:p>
                  </a:txBody>
                  <a:tcPr marL="51435" marR="51435" marT="25718" marB="25718" anchor="ct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txBody>
                  <a:tcPr marL="45106" marR="45106" marT="22553" marB="22553">
                    <a:solidFill>
                      <a:schemeClr val="accent4"/>
                    </a:solidFill>
                  </a:tcPr>
                </a:tc>
                <a:extLst>
                  <a:ext uri="{0D108BD9-81ED-4DB2-BD59-A6C34878D82A}">
                    <a16:rowId xmlns:a16="http://schemas.microsoft.com/office/drawing/2014/main" val="3123667292"/>
                  </a:ext>
                </a:extLst>
              </a:tr>
              <a:tr h="226800">
                <a:tc>
                  <a:txBody>
                    <a:bodyPr/>
                    <a:lstStyle/>
                    <a:p>
                      <a:pPr algn="ctr"/>
                      <a:r>
                        <a:rPr kumimoji="1" lang="ja-JP" altLang="en-US" sz="1000" dirty="0"/>
                        <a:t>臨時</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対応人数</a:t>
                      </a:r>
                      <a:r>
                        <a:rPr kumimoji="1" lang="en-US" altLang="ja-JP" sz="900" dirty="0"/>
                        <a:t>×5,000</a:t>
                      </a:r>
                      <a:endParaRPr kumimoji="1" lang="ja-JP" altLang="en-US" sz="900" dirty="0"/>
                    </a:p>
                  </a:txBody>
                  <a:tcPr marL="45106" marR="45106" marT="22553" marB="22553" anchor="ctr"/>
                </a:tc>
                <a:tc>
                  <a:txBody>
                    <a:bodyPr/>
                    <a:lstStyle/>
                    <a:p>
                      <a:pPr algn="ctr"/>
                      <a:r>
                        <a:rPr kumimoji="1" lang="en-US" altLang="ja-JP" sz="900" dirty="0"/>
                        <a:t>30,000</a:t>
                      </a:r>
                    </a:p>
                  </a:txBody>
                  <a:tcPr marL="45106" marR="45106" marT="22553" marB="22553" anchor="ctr"/>
                </a:tc>
                <a:tc vMerge="1">
                  <a:txBody>
                    <a:bodyPr/>
                    <a:lstStyle/>
                    <a:p>
                      <a:pPr algn="ctr"/>
                      <a:endParaRPr kumimoji="1" lang="en-US" altLang="ja-JP" sz="900" dirty="0"/>
                    </a:p>
                  </a:txBody>
                  <a:tcPr marL="45106" marR="45106" marT="22553" marB="22553" anchor="ctr"/>
                </a:tc>
                <a:extLst>
                  <a:ext uri="{0D108BD9-81ED-4DB2-BD59-A6C34878D82A}">
                    <a16:rowId xmlns:a16="http://schemas.microsoft.com/office/drawing/2014/main" val="4078815177"/>
                  </a:ext>
                </a:extLst>
              </a:tr>
              <a:tr h="226800">
                <a:tc>
                  <a:txBody>
                    <a:bodyPr/>
                    <a:lstStyle/>
                    <a:p>
                      <a:pPr algn="ctr"/>
                      <a:r>
                        <a:rPr kumimoji="1" lang="ja-JP" altLang="en-US" sz="1000" dirty="0"/>
                        <a:t>月一</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r>
                        <a:rPr kumimoji="1" lang="en-US" altLang="ja-JP" sz="900" dirty="0"/>
                        <a:t>5,000</a:t>
                      </a:r>
                      <a:endParaRPr kumimoji="1" lang="ja-JP" altLang="en-US" sz="900" dirty="0"/>
                    </a:p>
                  </a:txBody>
                  <a:tcPr marL="45106" marR="45106" marT="22553" marB="22553" anchor="ctr"/>
                </a:tc>
                <a:tc>
                  <a:txBody>
                    <a:bodyPr/>
                    <a:lstStyle/>
                    <a:p>
                      <a:pPr algn="ctr"/>
                      <a:r>
                        <a:rPr kumimoji="1" lang="en-US" altLang="ja-JP" sz="900" dirty="0"/>
                        <a:t>45,000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4184395590"/>
                  </a:ext>
                </a:extLst>
              </a:tr>
              <a:tr h="226800">
                <a:tc>
                  <a:txBody>
                    <a:bodyPr/>
                    <a:lstStyle/>
                    <a:p>
                      <a:pPr algn="ctr"/>
                      <a:r>
                        <a:rPr kumimoji="1" lang="en-US" altLang="ja-JP" sz="1000" dirty="0"/>
                        <a:t>7</a:t>
                      </a:r>
                      <a:r>
                        <a:rPr kumimoji="1" lang="ja-JP" altLang="en-US" sz="1000" dirty="0"/>
                        <a:t>月</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r>
                        <a:rPr kumimoji="1" lang="en-US" altLang="ja-JP" sz="900" dirty="0"/>
                        <a:t>20,000</a:t>
                      </a:r>
                      <a:endParaRPr kumimoji="1" lang="ja-JP" altLang="en-US" sz="900" dirty="0"/>
                    </a:p>
                  </a:txBody>
                  <a:tcPr marL="45106" marR="45106" marT="22553" marB="22553" anchor="ctr"/>
                </a:tc>
                <a:tc>
                  <a:txBody>
                    <a:bodyPr/>
                    <a:lstStyle/>
                    <a:p>
                      <a:pPr algn="ctr"/>
                      <a:r>
                        <a:rPr kumimoji="1" lang="en-US" altLang="ja-JP" sz="900" dirty="0"/>
                        <a:t>75,000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4108178586"/>
                  </a:ext>
                </a:extLst>
              </a:tr>
              <a:tr h="226800">
                <a:tc>
                  <a:txBody>
                    <a:bodyPr/>
                    <a:lstStyle/>
                    <a:p>
                      <a:pPr algn="ctr"/>
                      <a:endParaRPr kumimoji="1" lang="ja-JP" altLang="en-US" sz="1000" dirty="0"/>
                    </a:p>
                  </a:txBody>
                  <a:tcPr marL="45106" marR="45106" marT="22553" marB="22553" anchor="ct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15</a:t>
                      </a:r>
                      <a:r>
                        <a:rPr kumimoji="1" lang="ja-JP" altLang="en-US" sz="1000" b="1" dirty="0">
                          <a:solidFill>
                            <a:schemeClr val="tx1"/>
                          </a:solidFill>
                        </a:rPr>
                        <a:t>人以下</a:t>
                      </a:r>
                    </a:p>
                  </a:txBody>
                  <a:tcPr marL="45106" marR="45106" marT="22553" marB="22553" anchor="ctr"/>
                </a:tc>
                <a:tc hMerge="1">
                  <a:txBody>
                    <a:bodyPr/>
                    <a:lstStyle/>
                    <a:p>
                      <a:pPr algn="ctr"/>
                      <a:endParaRPr kumimoji="1" lang="ja-JP" altLang="en-US" sz="1000" dirty="0"/>
                    </a:p>
                  </a:txBody>
                  <a:tcPr marL="51435" marR="51435" marT="25718" marB="25718" anchor="ctr"/>
                </a:tc>
                <a:tc hMerge="1">
                  <a:txBody>
                    <a:bodyPr/>
                    <a:lstStyle/>
                    <a:p>
                      <a:pPr algn="ctr"/>
                      <a:endParaRPr kumimoji="1" lang="ja-JP" altLang="en-US" sz="1000" dirty="0"/>
                    </a:p>
                  </a:txBody>
                  <a:tcPr marL="51435" marR="51435" marT="25718" marB="25718" anchor="ct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txBody>
                  <a:tcPr marL="45106" marR="45106" marT="22553" marB="22553">
                    <a:solidFill>
                      <a:schemeClr val="accent4"/>
                    </a:solidFill>
                  </a:tcPr>
                </a:tc>
                <a:extLst>
                  <a:ext uri="{0D108BD9-81ED-4DB2-BD59-A6C34878D82A}">
                    <a16:rowId xmlns:a16="http://schemas.microsoft.com/office/drawing/2014/main" val="343021123"/>
                  </a:ext>
                </a:extLst>
              </a:tr>
              <a:tr h="226800">
                <a:tc>
                  <a:txBody>
                    <a:bodyPr/>
                    <a:lstStyle/>
                    <a:p>
                      <a:pPr algn="ctr"/>
                      <a:r>
                        <a:rPr kumimoji="1" lang="ja-JP" altLang="en-US" sz="1000" dirty="0"/>
                        <a:t>臨時</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＋対応人数</a:t>
                      </a:r>
                      <a:r>
                        <a:rPr kumimoji="1" lang="en-US" altLang="ja-JP" sz="900" dirty="0"/>
                        <a:t>×5,000</a:t>
                      </a:r>
                      <a:endParaRPr kumimoji="1" lang="ja-JP" altLang="en-US" sz="900" dirty="0"/>
                    </a:p>
                  </a:txBody>
                  <a:tcPr marL="45106" marR="45106" marT="22553" marB="22553" anchor="ctr"/>
                </a:tc>
                <a:tc>
                  <a:txBody>
                    <a:bodyPr/>
                    <a:lstStyle/>
                    <a:p>
                      <a:pPr algn="ctr"/>
                      <a:r>
                        <a:rPr kumimoji="1" lang="en-US" altLang="ja-JP" sz="900" dirty="0"/>
                        <a:t>30,000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1979094402"/>
                  </a:ext>
                </a:extLst>
              </a:tr>
              <a:tr h="226800">
                <a:tc>
                  <a:txBody>
                    <a:bodyPr/>
                    <a:lstStyle/>
                    <a:p>
                      <a:pPr algn="ctr"/>
                      <a:r>
                        <a:rPr kumimoji="1" lang="ja-JP" altLang="en-US" sz="1000" dirty="0"/>
                        <a:t>月一</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r>
                        <a:rPr kumimoji="1" lang="en-US" altLang="ja-JP" sz="900" dirty="0"/>
                        <a:t>10,000</a:t>
                      </a:r>
                      <a:endParaRPr kumimoji="1" lang="ja-JP" altLang="en-US" sz="900" dirty="0"/>
                    </a:p>
                  </a:txBody>
                  <a:tcPr marL="45106" marR="45106" marT="22553" marB="22553" anchor="ctr"/>
                </a:tc>
                <a:tc>
                  <a:txBody>
                    <a:bodyPr/>
                    <a:lstStyle/>
                    <a:p>
                      <a:pPr algn="ctr"/>
                      <a:r>
                        <a:rPr kumimoji="1" lang="en-US" altLang="ja-JP" sz="900" dirty="0"/>
                        <a:t>60,000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3205272972"/>
                  </a:ext>
                </a:extLst>
              </a:tr>
              <a:tr h="226800">
                <a:tc>
                  <a:txBody>
                    <a:bodyPr/>
                    <a:lstStyle/>
                    <a:p>
                      <a:pPr algn="ctr"/>
                      <a:r>
                        <a:rPr kumimoji="1" lang="en-US" altLang="ja-JP" sz="1000" dirty="0"/>
                        <a:t>7</a:t>
                      </a:r>
                      <a:r>
                        <a:rPr kumimoji="1" lang="ja-JP" altLang="en-US" sz="1000" dirty="0"/>
                        <a:t>月</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r>
                        <a:rPr kumimoji="1" lang="en-US" altLang="ja-JP" sz="900" dirty="0"/>
                        <a:t>30,000</a:t>
                      </a:r>
                      <a:endParaRPr kumimoji="1" lang="ja-JP" altLang="en-US" sz="900" dirty="0"/>
                    </a:p>
                  </a:txBody>
                  <a:tcPr marL="45106" marR="45106" marT="22553" marB="22553" anchor="ctr"/>
                </a:tc>
                <a:tc>
                  <a:txBody>
                    <a:bodyPr/>
                    <a:lstStyle/>
                    <a:p>
                      <a:pPr algn="ctr"/>
                      <a:r>
                        <a:rPr kumimoji="1" lang="en-US" altLang="ja-JP" sz="900" dirty="0"/>
                        <a:t>100,000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2794794648"/>
                  </a:ext>
                </a:extLst>
              </a:tr>
              <a:tr h="226800">
                <a:tc>
                  <a:txBody>
                    <a:bodyPr/>
                    <a:lstStyle/>
                    <a:p>
                      <a:pPr algn="ctr"/>
                      <a:endParaRPr kumimoji="1" lang="ja-JP" altLang="en-US" sz="1000" dirty="0"/>
                    </a:p>
                  </a:txBody>
                  <a:tcPr marL="45106" marR="45106" marT="22553" marB="22553" anchor="ctr"/>
                </a:tc>
                <a:tc gridSpan="3">
                  <a:txBody>
                    <a:bodyPr/>
                    <a:lstStyle/>
                    <a:p>
                      <a:pPr algn="ctr"/>
                      <a:r>
                        <a:rPr kumimoji="1" lang="ja-JP" altLang="en-US" sz="1000" b="1" dirty="0">
                          <a:solidFill>
                            <a:schemeClr val="tx1"/>
                          </a:solidFill>
                        </a:rPr>
                        <a:t>事業所に関する事務作業</a:t>
                      </a:r>
                    </a:p>
                  </a:txBody>
                  <a:tcPr marL="45106" marR="45106" marT="22553" marB="22553" anchor="ctr"/>
                </a:tc>
                <a:tc hMerge="1">
                  <a:txBody>
                    <a:bodyPr/>
                    <a:lstStyle/>
                    <a:p>
                      <a:pPr algn="ctr"/>
                      <a:endParaRPr kumimoji="1" lang="ja-JP" altLang="en-US" sz="1000"/>
                    </a:p>
                  </a:txBody>
                  <a:tcPr marL="51435" marR="51435" marT="25718" marB="25718" anchor="ctr"/>
                </a:tc>
                <a:tc hMerge="1">
                  <a:txBody>
                    <a:bodyPr/>
                    <a:lstStyle/>
                    <a:p>
                      <a:pPr algn="ctr"/>
                      <a:endParaRPr kumimoji="1" lang="ja-JP" altLang="en-US" sz="1000" dirty="0"/>
                    </a:p>
                  </a:txBody>
                  <a:tcPr marL="51435" marR="51435" marT="25718" marB="25718" anchor="ctr"/>
                </a:tc>
                <a:tc vMerge="1">
                  <a:txBody>
                    <a:bodyPr/>
                    <a:lstStyle/>
                    <a:p>
                      <a:pPr algn="l"/>
                      <a:endParaRPr kumimoji="1" lang="ja-JP" altLang="en-US" sz="900" dirty="0"/>
                    </a:p>
                  </a:txBody>
                  <a:tcPr marL="45106" marR="45106" marT="22553" marB="22553">
                    <a:solidFill>
                      <a:srgbClr val="FFC000"/>
                    </a:solidFill>
                  </a:tcPr>
                </a:tc>
                <a:extLst>
                  <a:ext uri="{0D108BD9-81ED-4DB2-BD59-A6C34878D82A}">
                    <a16:rowId xmlns:a16="http://schemas.microsoft.com/office/drawing/2014/main" val="292622252"/>
                  </a:ext>
                </a:extLst>
              </a:tr>
              <a:tr h="226800">
                <a:tc>
                  <a:txBody>
                    <a:bodyPr/>
                    <a:lstStyle/>
                    <a:p>
                      <a:pPr algn="ctr"/>
                      <a:r>
                        <a:rPr kumimoji="1" lang="ja-JP" altLang="en-US" sz="1000" dirty="0"/>
                        <a:t>臨時</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50,000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3839064889"/>
                  </a:ext>
                </a:extLst>
              </a:tr>
              <a:tr h="226800">
                <a:tc>
                  <a:txBody>
                    <a:bodyPr/>
                    <a:lstStyle/>
                    <a:p>
                      <a:pPr algn="ctr"/>
                      <a:r>
                        <a:rPr kumimoji="1" lang="ja-JP" altLang="en-US" sz="1000" dirty="0"/>
                        <a:t>月一</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50,000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3675374806"/>
                  </a:ext>
                </a:extLst>
              </a:tr>
              <a:tr h="226800">
                <a:tc>
                  <a:txBody>
                    <a:bodyPr/>
                    <a:lstStyle/>
                    <a:p>
                      <a:pPr algn="ctr"/>
                      <a:r>
                        <a:rPr kumimoji="1" lang="ja-JP" altLang="en-US" sz="1000" dirty="0"/>
                        <a:t>年一</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50,000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710314617"/>
                  </a:ext>
                </a:extLst>
              </a:tr>
              <a:tr h="226800">
                <a:tc>
                  <a:txBody>
                    <a:bodyPr/>
                    <a:lstStyle/>
                    <a:p>
                      <a:pPr algn="ctr"/>
                      <a:r>
                        <a:rPr kumimoji="1" lang="ja-JP" altLang="en-US" sz="1000" dirty="0"/>
                        <a:t>就業規則</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100,000</a:t>
                      </a:r>
                      <a:endParaRPr kumimoji="1" lang="ja-JP" altLang="en-US" sz="900" dirty="0"/>
                    </a:p>
                  </a:txBody>
                  <a:tcPr marL="45106" marR="45106" marT="22553" marB="22553" anchor="ctr"/>
                </a:tc>
                <a:tc>
                  <a:txBody>
                    <a:bodyPr/>
                    <a:lstStyle/>
                    <a:p>
                      <a:pPr algn="ctr"/>
                      <a:r>
                        <a:rPr kumimoji="1" lang="en-US" altLang="ja-JP" sz="900" dirty="0"/>
                        <a:t>300,000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3905587531"/>
                  </a:ext>
                </a:extLst>
              </a:tr>
              <a:tr h="226800">
                <a:tc>
                  <a:txBody>
                    <a:bodyPr/>
                    <a:lstStyle/>
                    <a:p>
                      <a:pPr algn="ctr"/>
                      <a:r>
                        <a:rPr kumimoji="1" lang="ja-JP" altLang="en-US" sz="1000" dirty="0"/>
                        <a:t>賃金</a:t>
                      </a:r>
                      <a:r>
                        <a:rPr kumimoji="1" lang="en-US" altLang="ja-JP" sz="1000" dirty="0"/>
                        <a:t>/</a:t>
                      </a:r>
                      <a:r>
                        <a:rPr kumimoji="1" lang="ja-JP" altLang="en-US" sz="1000" dirty="0"/>
                        <a:t>組織設計</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50,000</a:t>
                      </a:r>
                      <a:endParaRPr kumimoji="1" lang="ja-JP" altLang="en-US" sz="900" dirty="0"/>
                    </a:p>
                  </a:txBody>
                  <a:tcPr marL="45106" marR="45106" marT="22553" marB="22553" anchor="ctr"/>
                </a:tc>
                <a:tc>
                  <a:txBody>
                    <a:bodyPr/>
                    <a:lstStyle/>
                    <a:p>
                      <a:pPr algn="ctr"/>
                      <a:r>
                        <a:rPr kumimoji="1" lang="en-US" altLang="ja-JP" sz="900" dirty="0"/>
                        <a:t>100,000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2276959462"/>
                  </a:ext>
                </a:extLst>
              </a:tr>
              <a:tr h="226800">
                <a:tc>
                  <a:txBody>
                    <a:bodyPr/>
                    <a:lstStyle/>
                    <a:p>
                      <a:pPr algn="ctr"/>
                      <a:r>
                        <a:rPr kumimoji="1" lang="ja-JP" altLang="en-US" sz="1000" dirty="0"/>
                        <a:t>助成金</a:t>
                      </a:r>
                    </a:p>
                  </a:txBody>
                  <a:tcPr marL="45106" marR="45106" marT="22553" marB="22553" anchor="ctr"/>
                </a:tc>
                <a:tc>
                  <a:txBody>
                    <a:bodyPr/>
                    <a:lstStyle/>
                    <a:p>
                      <a:pPr algn="ctr"/>
                      <a:r>
                        <a:rPr kumimoji="1" lang="ja-JP" altLang="en-US" sz="900" dirty="0"/>
                        <a:t>支給額の</a:t>
                      </a:r>
                      <a:r>
                        <a:rPr kumimoji="1" lang="en-US" altLang="ja-JP" sz="900" dirty="0"/>
                        <a:t>10</a:t>
                      </a:r>
                      <a:r>
                        <a:rPr kumimoji="1" lang="ja-JP" altLang="en-US" sz="900" dirty="0"/>
                        <a:t>％</a:t>
                      </a:r>
                    </a:p>
                  </a:txBody>
                  <a:tcPr marL="45106" marR="45106" marT="22553" marB="22553" anchor="ctr"/>
                </a:tc>
                <a:tc>
                  <a:txBody>
                    <a:bodyPr/>
                    <a:lstStyle/>
                    <a:p>
                      <a:pPr algn="ctr"/>
                      <a:r>
                        <a:rPr kumimoji="1" lang="ja-JP" altLang="en-US" sz="900" dirty="0"/>
                        <a:t>支給額の</a:t>
                      </a:r>
                      <a:r>
                        <a:rPr kumimoji="1" lang="en-US" altLang="ja-JP" sz="900" dirty="0"/>
                        <a:t>15</a:t>
                      </a:r>
                      <a:r>
                        <a:rPr kumimoji="1" lang="ja-JP" altLang="en-US" sz="900" dirty="0"/>
                        <a:t>％</a:t>
                      </a:r>
                    </a:p>
                  </a:txBody>
                  <a:tcPr marL="45106" marR="45106" marT="22553" marB="22553" anchor="ctr"/>
                </a:tc>
                <a:tc>
                  <a:txBody>
                    <a:bodyPr/>
                    <a:lstStyle/>
                    <a:p>
                      <a:pPr algn="ctr"/>
                      <a:r>
                        <a:rPr kumimoji="1" lang="ja-JP" altLang="en-US" sz="900" dirty="0"/>
                        <a:t>支給額の</a:t>
                      </a:r>
                      <a:r>
                        <a:rPr kumimoji="1" lang="en-US" altLang="ja-JP" sz="900" dirty="0"/>
                        <a:t>30%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2257576540"/>
                  </a:ext>
                </a:extLst>
              </a:tr>
              <a:tr h="226800">
                <a:tc>
                  <a:txBody>
                    <a:bodyPr/>
                    <a:lstStyle/>
                    <a:p>
                      <a:pPr algn="ctr"/>
                      <a:r>
                        <a:rPr kumimoji="1" lang="ja-JP" altLang="en-US" sz="1000" dirty="0"/>
                        <a:t>他</a:t>
                      </a:r>
                      <a:r>
                        <a:rPr kumimoji="1" lang="en-US" altLang="ja-JP" sz="1000" dirty="0"/>
                        <a:t>1</a:t>
                      </a:r>
                      <a:endParaRPr kumimoji="1" lang="ja-JP" altLang="en-US" sz="1000" dirty="0"/>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ja-JP" altLang="en-US" sz="900" dirty="0"/>
                        <a:t>●</a:t>
                      </a:r>
                    </a:p>
                  </a:txBody>
                  <a:tcPr marL="45106" marR="45106" marT="22553" marB="22553" anchor="ctr"/>
                </a:tc>
                <a:tc>
                  <a:txBody>
                    <a:bodyPr/>
                    <a:lstStyle/>
                    <a:p>
                      <a:pPr algn="ctr"/>
                      <a:r>
                        <a:rPr kumimoji="1" lang="en-US" altLang="ja-JP" sz="900" dirty="0"/>
                        <a:t>30,000</a:t>
                      </a:r>
                      <a:endParaRPr kumimoji="1" lang="ja-JP" altLang="en-US" sz="900" dirty="0"/>
                    </a:p>
                  </a:txBody>
                  <a:tcPr marL="45106" marR="45106" marT="22553" marB="22553"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2318448913"/>
                  </a:ext>
                </a:extLst>
              </a:tr>
              <a:tr h="226800">
                <a:tc>
                  <a:txBody>
                    <a:bodyPr/>
                    <a:lstStyle/>
                    <a:p>
                      <a:pPr algn="ctr"/>
                      <a:r>
                        <a:rPr kumimoji="1" lang="ja-JP" altLang="en-US" sz="1000" dirty="0"/>
                        <a:t>他</a:t>
                      </a:r>
                      <a:r>
                        <a:rPr kumimoji="1" lang="en-US" altLang="ja-JP" sz="1000" dirty="0"/>
                        <a:t>2</a:t>
                      </a:r>
                      <a:endParaRPr kumimoji="1" lang="ja-JP" altLang="en-US" sz="1000" dirty="0"/>
                    </a:p>
                  </a:txBody>
                  <a:tcPr marL="45106" marR="45106" marT="22553" marB="22553" anchor="ctr"/>
                </a:tc>
                <a:tc gridSpan="3">
                  <a:txBody>
                    <a:bodyPr/>
                    <a:lstStyle/>
                    <a:p>
                      <a:pPr algn="ctr"/>
                      <a:r>
                        <a:rPr kumimoji="1" lang="ja-JP" altLang="en-US" sz="900" dirty="0"/>
                        <a:t>交通費・諸経費</a:t>
                      </a:r>
                    </a:p>
                  </a:txBody>
                  <a:tcPr marL="45106" marR="45106" marT="22553" marB="22553" anchor="ctr"/>
                </a:tc>
                <a:tc hMerge="1">
                  <a:txBody>
                    <a:bodyPr/>
                    <a:lstStyle/>
                    <a:p>
                      <a:pPr algn="ctr"/>
                      <a:endParaRPr kumimoji="1" lang="ja-JP" altLang="en-US" sz="1000" dirty="0"/>
                    </a:p>
                  </a:txBody>
                  <a:tcPr marL="51435" marR="51435" marT="25718" marB="25718" anchor="ctr"/>
                </a:tc>
                <a:tc hMerge="1">
                  <a:txBody>
                    <a:bodyPr/>
                    <a:lstStyle/>
                    <a:p>
                      <a:pPr algn="ctr"/>
                      <a:endParaRPr kumimoji="1" lang="ja-JP" altLang="en-US" sz="1000" dirty="0"/>
                    </a:p>
                  </a:txBody>
                  <a:tcPr marL="51435" marR="51435" marT="25718" marB="25718" anchor="ct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3868619045"/>
                  </a:ext>
                </a:extLst>
              </a:tr>
              <a:tr h="831956">
                <a:tc>
                  <a:txBody>
                    <a:bodyPr/>
                    <a:lstStyle/>
                    <a:p>
                      <a:pPr algn="ctr"/>
                      <a:r>
                        <a:rPr kumimoji="1" lang="ja-JP" altLang="en-US" sz="1000" dirty="0"/>
                        <a:t>無料</a:t>
                      </a:r>
                    </a:p>
                  </a:txBody>
                  <a:tcPr marL="45106" marR="45106" marT="22553" marB="22553" anchor="ctr"/>
                </a:tc>
                <a:tc gridSpan="3">
                  <a:txBody>
                    <a:bodyPr/>
                    <a:lstStyle/>
                    <a:p>
                      <a:pPr algn="ctr"/>
                      <a:r>
                        <a:rPr kumimoji="1" lang="ja-JP" altLang="en-US" sz="1000" b="0" dirty="0"/>
                        <a:t>契約前臨場 ・店舗宣伝</a:t>
                      </a:r>
                    </a:p>
                  </a:txBody>
                  <a:tcPr marL="45106" marR="45106" marT="22553" marB="22553" anchor="ctr"/>
                </a:tc>
                <a:tc hMerge="1">
                  <a:txBody>
                    <a:bodyPr/>
                    <a:lstStyle/>
                    <a:p>
                      <a:endParaRPr kumimoji="1" lang="ja-JP" altLang="en-US"/>
                    </a:p>
                  </a:txBody>
                  <a:tcPr/>
                </a:tc>
                <a:tc hMerge="1">
                  <a:txBody>
                    <a:bodyPr/>
                    <a:lstStyle/>
                    <a:p>
                      <a:endParaRPr kumimoji="1" lang="ja-JP" altLang="en-US"/>
                    </a:p>
                  </a:txBody>
                  <a:tcPr/>
                </a:tc>
                <a:tc vMerge="1">
                  <a:txBody>
                    <a:bodyPr/>
                    <a:lstStyle/>
                    <a:p>
                      <a:pPr algn="ctr"/>
                      <a:endParaRPr kumimoji="1" lang="ja-JP" altLang="en-US" sz="900" dirty="0"/>
                    </a:p>
                  </a:txBody>
                  <a:tcPr marL="45106" marR="45106" marT="22553" marB="22553" anchor="ctr"/>
                </a:tc>
                <a:extLst>
                  <a:ext uri="{0D108BD9-81ED-4DB2-BD59-A6C34878D82A}">
                    <a16:rowId xmlns:a16="http://schemas.microsoft.com/office/drawing/2014/main" val="879112374"/>
                  </a:ext>
                </a:extLst>
              </a:tr>
            </a:tbl>
          </a:graphicData>
        </a:graphic>
      </p:graphicFrame>
      <p:grpSp>
        <p:nvGrpSpPr>
          <p:cNvPr id="5" name="グループ化 4">
            <a:extLst>
              <a:ext uri="{FF2B5EF4-FFF2-40B4-BE49-F238E27FC236}">
                <a16:creationId xmlns:a16="http://schemas.microsoft.com/office/drawing/2014/main" id="{18D3A7F5-8316-F9D1-6B9D-06C09CEBC593}"/>
              </a:ext>
            </a:extLst>
          </p:cNvPr>
          <p:cNvGrpSpPr/>
          <p:nvPr/>
        </p:nvGrpSpPr>
        <p:grpSpPr>
          <a:xfrm>
            <a:off x="4285359" y="23569"/>
            <a:ext cx="6300000" cy="338554"/>
            <a:chOff x="2506239" y="810882"/>
            <a:chExt cx="2547197" cy="560177"/>
          </a:xfrm>
        </p:grpSpPr>
        <p:sp>
          <p:nvSpPr>
            <p:cNvPr id="6" name="平行四辺形 5">
              <a:extLst>
                <a:ext uri="{FF2B5EF4-FFF2-40B4-BE49-F238E27FC236}">
                  <a16:creationId xmlns:a16="http://schemas.microsoft.com/office/drawing/2014/main" id="{2D4BE8AE-1C45-A3A2-29E3-0F0AACF2CC60}"/>
                </a:ext>
              </a:extLst>
            </p:cNvPr>
            <p:cNvSpPr/>
            <p:nvPr/>
          </p:nvSpPr>
          <p:spPr>
            <a:xfrm>
              <a:off x="2506239" y="852170"/>
              <a:ext cx="2547197" cy="467360"/>
            </a:xfrm>
            <a:prstGeom prst="parallelogram">
              <a:avLst/>
            </a:prstGeom>
            <a:pattFill prst="dkUpDiag">
              <a:fgClr>
                <a:srgbClr val="006600"/>
              </a:fgClr>
              <a:bgClr>
                <a:srgbClr val="003300"/>
              </a:bgClr>
            </a:pattFill>
            <a:ln w="1905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73"/>
            </a:p>
          </p:txBody>
        </p:sp>
        <p:sp>
          <p:nvSpPr>
            <p:cNvPr id="7" name="テキスト ボックス 6">
              <a:extLst>
                <a:ext uri="{FF2B5EF4-FFF2-40B4-BE49-F238E27FC236}">
                  <a16:creationId xmlns:a16="http://schemas.microsoft.com/office/drawing/2014/main" id="{614FF58C-9229-958D-A1A1-D426CB0AB975}"/>
                </a:ext>
              </a:extLst>
            </p:cNvPr>
            <p:cNvSpPr txBox="1"/>
            <p:nvPr/>
          </p:nvSpPr>
          <p:spPr>
            <a:xfrm>
              <a:off x="2671416" y="810882"/>
              <a:ext cx="2216559" cy="560177"/>
            </a:xfrm>
            <a:prstGeom prst="rect">
              <a:avLst/>
            </a:prstGeom>
            <a:noFill/>
            <a:ln w="19050">
              <a:noFill/>
            </a:ln>
          </p:spPr>
          <p:txBody>
            <a:bodyPr wrap="square" rtlCol="0" anchor="ctr">
              <a:spAutoFit/>
            </a:bodyPr>
            <a:lstStyle/>
            <a:p>
              <a:pPr algn="ctr"/>
              <a:r>
                <a:rPr kumimoji="1" lang="ja-JP" altLang="en-US" sz="1600" b="1" dirty="0">
                  <a:ln w="0">
                    <a:noFill/>
                  </a:ln>
                  <a:solidFill>
                    <a:srgbClr val="FFFFCC"/>
                  </a:solidFill>
                </a:rPr>
                <a:t>料金案内</a:t>
              </a:r>
            </a:p>
          </p:txBody>
        </p:sp>
      </p:grpSp>
      <p:sp>
        <p:nvSpPr>
          <p:cNvPr id="8" name="平行四辺形 7">
            <a:extLst>
              <a:ext uri="{FF2B5EF4-FFF2-40B4-BE49-F238E27FC236}">
                <a16:creationId xmlns:a16="http://schemas.microsoft.com/office/drawing/2014/main" id="{021D49C0-3A9F-CE6B-2F83-322A8E7327E4}"/>
              </a:ext>
            </a:extLst>
          </p:cNvPr>
          <p:cNvSpPr/>
          <p:nvPr/>
        </p:nvSpPr>
        <p:spPr>
          <a:xfrm>
            <a:off x="73430" y="48522"/>
            <a:ext cx="4117570" cy="287568"/>
          </a:xfrm>
          <a:prstGeom prst="parallelogram">
            <a:avLst/>
          </a:prstGeom>
          <a:pattFill prst="dkUpDiag">
            <a:fgClr>
              <a:srgbClr val="006600"/>
            </a:fgClr>
            <a:bgClr>
              <a:srgbClr val="003300"/>
            </a:bgClr>
          </a:pattFill>
          <a:ln w="1905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rgbClr val="FFFFCC"/>
                </a:solidFill>
              </a:rPr>
              <a:t>3</a:t>
            </a:r>
            <a:r>
              <a:rPr kumimoji="1" lang="ja-JP" altLang="en-US" sz="1600" b="1" dirty="0">
                <a:solidFill>
                  <a:srgbClr val="FFFFCC"/>
                </a:solidFill>
              </a:rPr>
              <a:t>つの技術</a:t>
            </a:r>
          </a:p>
        </p:txBody>
      </p:sp>
      <p:grpSp>
        <p:nvGrpSpPr>
          <p:cNvPr id="35" name="グループ化 34">
            <a:extLst>
              <a:ext uri="{FF2B5EF4-FFF2-40B4-BE49-F238E27FC236}">
                <a16:creationId xmlns:a16="http://schemas.microsoft.com/office/drawing/2014/main" id="{6C1956E7-9EBE-3328-BEF6-D86504CAADF2}"/>
              </a:ext>
            </a:extLst>
          </p:cNvPr>
          <p:cNvGrpSpPr/>
          <p:nvPr/>
        </p:nvGrpSpPr>
        <p:grpSpPr>
          <a:xfrm>
            <a:off x="73429" y="387075"/>
            <a:ext cx="4117571" cy="7017353"/>
            <a:chOff x="4693892" y="710915"/>
            <a:chExt cx="4117571" cy="7017353"/>
          </a:xfrm>
        </p:grpSpPr>
        <p:grpSp>
          <p:nvGrpSpPr>
            <p:cNvPr id="20" name="グループ化 19">
              <a:extLst>
                <a:ext uri="{FF2B5EF4-FFF2-40B4-BE49-F238E27FC236}">
                  <a16:creationId xmlns:a16="http://schemas.microsoft.com/office/drawing/2014/main" id="{9E423419-141C-E1A9-9142-ADDB21495FD2}"/>
                </a:ext>
              </a:extLst>
            </p:cNvPr>
            <p:cNvGrpSpPr/>
            <p:nvPr/>
          </p:nvGrpSpPr>
          <p:grpSpPr>
            <a:xfrm>
              <a:off x="4693892" y="710915"/>
              <a:ext cx="4108925" cy="2270769"/>
              <a:chOff x="207999" y="404216"/>
              <a:chExt cx="6488280" cy="2323504"/>
            </a:xfrm>
            <a:solidFill>
              <a:srgbClr val="000066"/>
            </a:solidFill>
          </p:grpSpPr>
          <p:grpSp>
            <p:nvGrpSpPr>
              <p:cNvPr id="25" name="グループ化 24">
                <a:extLst>
                  <a:ext uri="{FF2B5EF4-FFF2-40B4-BE49-F238E27FC236}">
                    <a16:creationId xmlns:a16="http://schemas.microsoft.com/office/drawing/2014/main" id="{A3D3A5FF-08B5-92F8-1FEB-D80149E96BAE}"/>
                  </a:ext>
                </a:extLst>
              </p:cNvPr>
              <p:cNvGrpSpPr/>
              <p:nvPr/>
            </p:nvGrpSpPr>
            <p:grpSpPr>
              <a:xfrm>
                <a:off x="207999" y="404216"/>
                <a:ext cx="6488280" cy="2323504"/>
                <a:chOff x="809481" y="879368"/>
                <a:chExt cx="6075679" cy="1719026"/>
              </a:xfrm>
              <a:grpFill/>
            </p:grpSpPr>
            <p:sp>
              <p:nvSpPr>
                <p:cNvPr id="27" name="四角形: 角を丸くする 26">
                  <a:extLst>
                    <a:ext uri="{FF2B5EF4-FFF2-40B4-BE49-F238E27FC236}">
                      <a16:creationId xmlns:a16="http://schemas.microsoft.com/office/drawing/2014/main" id="{6E393418-9D54-E26B-B1B7-1A6B6B2F7F60}"/>
                    </a:ext>
                  </a:extLst>
                </p:cNvPr>
                <p:cNvSpPr/>
                <p:nvPr/>
              </p:nvSpPr>
              <p:spPr>
                <a:xfrm>
                  <a:off x="809481" y="879368"/>
                  <a:ext cx="6075679" cy="1719026"/>
                </a:xfrm>
                <a:prstGeom prst="roundRect">
                  <a:avLst/>
                </a:prstGeom>
                <a:noFill/>
                <a:ln w="127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dirty="0">
                    <a:solidFill>
                      <a:srgbClr val="FFFFFF"/>
                    </a:solidFill>
                  </a:endParaRPr>
                </a:p>
              </p:txBody>
            </p:sp>
            <p:sp>
              <p:nvSpPr>
                <p:cNvPr id="28" name="テキスト ボックス 27">
                  <a:extLst>
                    <a:ext uri="{FF2B5EF4-FFF2-40B4-BE49-F238E27FC236}">
                      <a16:creationId xmlns:a16="http://schemas.microsoft.com/office/drawing/2014/main" id="{65C7F1A2-AF72-2DCB-F1DF-1569650474E3}"/>
                    </a:ext>
                  </a:extLst>
                </p:cNvPr>
                <p:cNvSpPr txBox="1"/>
                <p:nvPr/>
              </p:nvSpPr>
              <p:spPr>
                <a:xfrm>
                  <a:off x="1670881" y="908372"/>
                  <a:ext cx="4352877" cy="373877"/>
                </a:xfrm>
                <a:prstGeom prst="rect">
                  <a:avLst/>
                </a:prstGeom>
                <a:noFill/>
                <a:ln w="3175">
                  <a:noFill/>
                </a:ln>
              </p:spPr>
              <p:txBody>
                <a:bodyPr wrap="square" rtlCol="0" anchor="ctr">
                  <a:normAutofit lnSpcReduction="10000"/>
                </a:bodyPr>
                <a:lstStyle/>
                <a:p>
                  <a:pPr algn="ctr"/>
                  <a:r>
                    <a:rPr kumimoji="1" lang="ja-JP" altLang="en-US" sz="2800" dirty="0">
                      <a:solidFill>
                        <a:srgbClr val="FFFFCC"/>
                      </a:solidFill>
                      <a:latin typeface="シャープ旧ロゴ" panose="02000503000000000000" pitchFamily="2" charset="-128"/>
                      <a:ea typeface="シャープ旧ロゴ" panose="02000503000000000000" pitchFamily="2" charset="-128"/>
                    </a:rPr>
                    <a:t>管理技術</a:t>
                  </a:r>
                </a:p>
              </p:txBody>
            </p:sp>
          </p:grpSp>
          <p:sp>
            <p:nvSpPr>
              <p:cNvPr id="26" name="テキスト ボックス 25">
                <a:extLst>
                  <a:ext uri="{FF2B5EF4-FFF2-40B4-BE49-F238E27FC236}">
                    <a16:creationId xmlns:a16="http://schemas.microsoft.com/office/drawing/2014/main" id="{79ECF37B-60F8-9213-B022-2CC0E3B76F82}"/>
                  </a:ext>
                </a:extLst>
              </p:cNvPr>
              <p:cNvSpPr txBox="1"/>
              <p:nvPr/>
            </p:nvSpPr>
            <p:spPr>
              <a:xfrm>
                <a:off x="820485" y="1001286"/>
                <a:ext cx="5311003" cy="361859"/>
              </a:xfrm>
              <a:prstGeom prst="rect">
                <a:avLst/>
              </a:prstGeom>
              <a:noFill/>
            </p:spPr>
            <p:txBody>
              <a:bodyPr wrap="square" rtlCol="0">
                <a:normAutofit/>
              </a:bodyPr>
              <a:lstStyle/>
              <a:p>
                <a:pPr algn="ctr"/>
                <a:r>
                  <a:rPr kumimoji="1" lang="ja-JP" altLang="en-US" sz="1600" b="1" dirty="0">
                    <a:solidFill>
                      <a:srgbClr val="FFEBEB"/>
                    </a:solidFill>
                    <a:latin typeface="HGSｺﾞｼｯｸE" panose="020B0900000000000000" pitchFamily="50" charset="-128"/>
                    <a:ea typeface="HGSｺﾞｼｯｸE" panose="020B0900000000000000" pitchFamily="50" charset="-128"/>
                  </a:rPr>
                  <a:t>店舗運営の安定</a:t>
                </a:r>
                <a:endParaRPr kumimoji="1" lang="en-US" altLang="ja-JP" sz="1600" b="1" dirty="0">
                  <a:solidFill>
                    <a:srgbClr val="FFEBEB"/>
                  </a:solidFill>
                  <a:latin typeface="HGSｺﾞｼｯｸE" panose="020B0900000000000000" pitchFamily="50" charset="-128"/>
                  <a:ea typeface="HGSｺﾞｼｯｸE" panose="020B0900000000000000" pitchFamily="50" charset="-128"/>
                </a:endParaRPr>
              </a:p>
            </p:txBody>
          </p:sp>
        </p:grpSp>
        <p:sp>
          <p:nvSpPr>
            <p:cNvPr id="21" name="四角形: 角を丸くする 20">
              <a:extLst>
                <a:ext uri="{FF2B5EF4-FFF2-40B4-BE49-F238E27FC236}">
                  <a16:creationId xmlns:a16="http://schemas.microsoft.com/office/drawing/2014/main" id="{304E3A79-05CF-2950-DC03-2373B7803FB5}"/>
                </a:ext>
              </a:extLst>
            </p:cNvPr>
            <p:cNvSpPr/>
            <p:nvPr/>
          </p:nvSpPr>
          <p:spPr>
            <a:xfrm>
              <a:off x="4702538" y="5457499"/>
              <a:ext cx="4108925" cy="2270769"/>
            </a:xfrm>
            <a:prstGeom prst="roundRect">
              <a:avLst/>
            </a:prstGeom>
            <a:noFill/>
            <a:ln w="127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dirty="0">
                <a:solidFill>
                  <a:srgbClr val="FFFFFF"/>
                </a:solidFill>
              </a:endParaRPr>
            </a:p>
          </p:txBody>
        </p:sp>
        <p:grpSp>
          <p:nvGrpSpPr>
            <p:cNvPr id="22" name="グループ化 21">
              <a:extLst>
                <a:ext uri="{FF2B5EF4-FFF2-40B4-BE49-F238E27FC236}">
                  <a16:creationId xmlns:a16="http://schemas.microsoft.com/office/drawing/2014/main" id="{4742A12F-82EC-6E31-C19B-F05304B667CB}"/>
                </a:ext>
              </a:extLst>
            </p:cNvPr>
            <p:cNvGrpSpPr/>
            <p:nvPr/>
          </p:nvGrpSpPr>
          <p:grpSpPr>
            <a:xfrm>
              <a:off x="4702538" y="1697806"/>
              <a:ext cx="4097449" cy="3660155"/>
              <a:chOff x="239773" y="1370269"/>
              <a:chExt cx="6470159" cy="3680161"/>
            </a:xfrm>
            <a:solidFill>
              <a:srgbClr val="000066"/>
            </a:solidFill>
          </p:grpSpPr>
          <p:sp>
            <p:nvSpPr>
              <p:cNvPr id="23" name="四角形: 角を丸くする 22">
                <a:extLst>
                  <a:ext uri="{FF2B5EF4-FFF2-40B4-BE49-F238E27FC236}">
                    <a16:creationId xmlns:a16="http://schemas.microsoft.com/office/drawing/2014/main" id="{F0CBAD3D-86F9-EE4E-E1DF-13AEB2EFED85}"/>
                  </a:ext>
                </a:extLst>
              </p:cNvPr>
              <p:cNvSpPr/>
              <p:nvPr/>
            </p:nvSpPr>
            <p:spPr>
              <a:xfrm>
                <a:off x="239773" y="2767247"/>
                <a:ext cx="6470159" cy="2283183"/>
              </a:xfrm>
              <a:prstGeom prst="roundRect">
                <a:avLst/>
              </a:prstGeom>
              <a:noFill/>
              <a:ln w="12700">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dirty="0">
                  <a:solidFill>
                    <a:srgbClr val="FFFFFF"/>
                  </a:solidFill>
                </a:endParaRPr>
              </a:p>
            </p:txBody>
          </p:sp>
          <p:sp>
            <p:nvSpPr>
              <p:cNvPr id="24" name="テキスト ボックス 23">
                <a:extLst>
                  <a:ext uri="{FF2B5EF4-FFF2-40B4-BE49-F238E27FC236}">
                    <a16:creationId xmlns:a16="http://schemas.microsoft.com/office/drawing/2014/main" id="{1897507D-1A79-248B-C26C-C74B50E3B9AE}"/>
                  </a:ext>
                </a:extLst>
              </p:cNvPr>
              <p:cNvSpPr txBox="1"/>
              <p:nvPr/>
            </p:nvSpPr>
            <p:spPr>
              <a:xfrm>
                <a:off x="659733" y="1370269"/>
                <a:ext cx="5762349" cy="983339"/>
              </a:xfrm>
              <a:prstGeom prst="rect">
                <a:avLst/>
              </a:prstGeom>
              <a:noFill/>
              <a:ln>
                <a:noFill/>
              </a:ln>
            </p:spPr>
            <p:txBody>
              <a:bodyPr wrap="square" rtlCol="0">
                <a:noAutofit/>
              </a:bodyPr>
              <a:lstStyle/>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・入社、退社時の行政手続、書類整備、書式提供</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・ハローワーク、労基署への報告、書類整備</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・スタッフ定着率、顧客満足度の測定と対策</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・顧客確保の営業分析　</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b="1" dirty="0">
                    <a:solidFill>
                      <a:srgbClr val="FFFF00"/>
                    </a:solidFill>
                    <a:latin typeface="HG丸ｺﾞｼｯｸM-PRO" panose="020F0600000000000000" pitchFamily="50" charset="-128"/>
                    <a:ea typeface="HG丸ｺﾞｼｯｸM-PRO" panose="020F0600000000000000" pitchFamily="50" charset="-128"/>
                  </a:rPr>
                  <a:t>店舗運営の動向を適格にデータ化し、現状の把握と、行政への必要な届出を行います。</a:t>
                </a:r>
                <a:endParaRPr kumimoji="1" lang="en-US" altLang="ja-JP" sz="1200" b="1" dirty="0">
                  <a:solidFill>
                    <a:srgbClr val="FFFF00"/>
                  </a:solidFill>
                  <a:latin typeface="HG丸ｺﾞｼｯｸM-PRO" panose="020F0600000000000000" pitchFamily="50" charset="-128"/>
                  <a:ea typeface="HG丸ｺﾞｼｯｸM-PRO" panose="020F0600000000000000" pitchFamily="50" charset="-128"/>
                </a:endParaRPr>
              </a:p>
            </p:txBody>
          </p:sp>
        </p:grpSp>
      </p:grpSp>
      <p:sp>
        <p:nvSpPr>
          <p:cNvPr id="29" name="テキスト ボックス 28">
            <a:extLst>
              <a:ext uri="{FF2B5EF4-FFF2-40B4-BE49-F238E27FC236}">
                <a16:creationId xmlns:a16="http://schemas.microsoft.com/office/drawing/2014/main" id="{A3E66149-F66D-01C7-4EB2-4C8AB29F91AC}"/>
              </a:ext>
            </a:extLst>
          </p:cNvPr>
          <p:cNvSpPr txBox="1"/>
          <p:nvPr/>
        </p:nvSpPr>
        <p:spPr>
          <a:xfrm>
            <a:off x="1098482" y="5168148"/>
            <a:ext cx="2058818" cy="493878"/>
          </a:xfrm>
          <a:prstGeom prst="rect">
            <a:avLst/>
          </a:prstGeom>
          <a:noFill/>
          <a:ln w="3175">
            <a:noFill/>
          </a:ln>
        </p:spPr>
        <p:txBody>
          <a:bodyPr wrap="square" rtlCol="0" anchor="ctr">
            <a:normAutofit lnSpcReduction="10000"/>
          </a:bodyPr>
          <a:lstStyle/>
          <a:p>
            <a:pPr algn="ctr"/>
            <a:r>
              <a:rPr kumimoji="1" lang="ja-JP" altLang="en-US" sz="2800" dirty="0">
                <a:solidFill>
                  <a:srgbClr val="FFFFCC"/>
                </a:solidFill>
                <a:latin typeface="シャープ旧ロゴ" panose="02000503000000000000" pitchFamily="2" charset="-128"/>
                <a:ea typeface="シャープ旧ロゴ" panose="02000503000000000000" pitchFamily="2" charset="-128"/>
              </a:rPr>
              <a:t>教育技術</a:t>
            </a:r>
          </a:p>
        </p:txBody>
      </p:sp>
      <p:sp>
        <p:nvSpPr>
          <p:cNvPr id="30" name="テキスト ボックス 29">
            <a:extLst>
              <a:ext uri="{FF2B5EF4-FFF2-40B4-BE49-F238E27FC236}">
                <a16:creationId xmlns:a16="http://schemas.microsoft.com/office/drawing/2014/main" id="{AFAA8182-7FA6-A4A5-613F-27D5788DE31A}"/>
              </a:ext>
            </a:extLst>
          </p:cNvPr>
          <p:cNvSpPr txBox="1"/>
          <p:nvPr/>
        </p:nvSpPr>
        <p:spPr>
          <a:xfrm>
            <a:off x="820461" y="2793204"/>
            <a:ext cx="2614860" cy="493878"/>
          </a:xfrm>
          <a:prstGeom prst="rect">
            <a:avLst/>
          </a:prstGeom>
          <a:noFill/>
          <a:ln w="3175">
            <a:noFill/>
          </a:ln>
        </p:spPr>
        <p:txBody>
          <a:bodyPr wrap="square" rtlCol="0" anchor="ctr">
            <a:normAutofit lnSpcReduction="10000"/>
          </a:bodyPr>
          <a:lstStyle/>
          <a:p>
            <a:pPr algn="ctr"/>
            <a:r>
              <a:rPr kumimoji="1" lang="ja-JP" altLang="en-US" sz="2800" dirty="0">
                <a:solidFill>
                  <a:srgbClr val="FFFFCC"/>
                </a:solidFill>
                <a:latin typeface="シャープ旧ロゴ" panose="02000503000000000000" pitchFamily="2" charset="-128"/>
                <a:ea typeface="シャープ旧ロゴ" panose="02000503000000000000" pitchFamily="2" charset="-128"/>
              </a:rPr>
              <a:t>再建技術</a:t>
            </a:r>
          </a:p>
        </p:txBody>
      </p:sp>
      <p:sp>
        <p:nvSpPr>
          <p:cNvPr id="31" name="テキスト ボックス 30">
            <a:extLst>
              <a:ext uri="{FF2B5EF4-FFF2-40B4-BE49-F238E27FC236}">
                <a16:creationId xmlns:a16="http://schemas.microsoft.com/office/drawing/2014/main" id="{00533931-7FC5-C8B4-E090-880E1A425D24}"/>
              </a:ext>
            </a:extLst>
          </p:cNvPr>
          <p:cNvSpPr txBox="1"/>
          <p:nvPr/>
        </p:nvSpPr>
        <p:spPr>
          <a:xfrm>
            <a:off x="319089" y="5711752"/>
            <a:ext cx="3732920" cy="367200"/>
          </a:xfrm>
          <a:prstGeom prst="rect">
            <a:avLst/>
          </a:prstGeom>
          <a:noFill/>
        </p:spPr>
        <p:txBody>
          <a:bodyPr wrap="square" rtlCol="0">
            <a:normAutofit/>
          </a:bodyPr>
          <a:lstStyle/>
          <a:p>
            <a:pPr algn="ctr"/>
            <a:r>
              <a:rPr kumimoji="1" lang="ja-JP" altLang="en-US" sz="1600" b="1" dirty="0">
                <a:solidFill>
                  <a:srgbClr val="FFEBEB"/>
                </a:solidFill>
                <a:latin typeface="HGSｺﾞｼｯｸE" panose="020B0900000000000000" pitchFamily="50" charset="-128"/>
                <a:ea typeface="HGSｺﾞｼｯｸE" panose="020B0900000000000000" pitchFamily="50" charset="-128"/>
              </a:rPr>
              <a:t>スタッフと経営者の共感</a:t>
            </a:r>
            <a:endParaRPr kumimoji="1" lang="en-US" altLang="ja-JP" sz="1600" b="1" dirty="0">
              <a:solidFill>
                <a:srgbClr val="FFEBEB"/>
              </a:solidFill>
              <a:latin typeface="HGSｺﾞｼｯｸE" panose="020B0900000000000000" pitchFamily="50" charset="-128"/>
              <a:ea typeface="HGSｺﾞｼｯｸE" panose="020B0900000000000000" pitchFamily="50" charset="-128"/>
            </a:endParaRPr>
          </a:p>
        </p:txBody>
      </p:sp>
      <p:sp>
        <p:nvSpPr>
          <p:cNvPr id="32" name="テキスト ボックス 31">
            <a:extLst>
              <a:ext uri="{FF2B5EF4-FFF2-40B4-BE49-F238E27FC236}">
                <a16:creationId xmlns:a16="http://schemas.microsoft.com/office/drawing/2014/main" id="{CCC2972D-1C91-8E89-C234-7167B3AFBB60}"/>
              </a:ext>
            </a:extLst>
          </p:cNvPr>
          <p:cNvSpPr txBox="1"/>
          <p:nvPr/>
        </p:nvSpPr>
        <p:spPr>
          <a:xfrm>
            <a:off x="306171" y="3320276"/>
            <a:ext cx="3732920" cy="367200"/>
          </a:xfrm>
          <a:prstGeom prst="rect">
            <a:avLst/>
          </a:prstGeom>
          <a:noFill/>
        </p:spPr>
        <p:txBody>
          <a:bodyPr wrap="square" rtlCol="0">
            <a:normAutofit/>
          </a:bodyPr>
          <a:lstStyle/>
          <a:p>
            <a:pPr algn="ctr"/>
            <a:r>
              <a:rPr kumimoji="1" lang="ja-JP" altLang="en-US" sz="1600" b="1" dirty="0">
                <a:solidFill>
                  <a:srgbClr val="FFEBEB"/>
                </a:solidFill>
                <a:latin typeface="HGSｺﾞｼｯｸE" panose="020B0900000000000000" pitchFamily="50" charset="-128"/>
                <a:ea typeface="HGSｺﾞｼｯｸE" panose="020B0900000000000000" pitchFamily="50" charset="-128"/>
              </a:rPr>
              <a:t>顧客と店舗の共感</a:t>
            </a:r>
            <a:endParaRPr kumimoji="1" lang="en-US" altLang="ja-JP" sz="1600" dirty="0">
              <a:solidFill>
                <a:srgbClr val="FFEBEB"/>
              </a:solidFill>
              <a:latin typeface="HGSｺﾞｼｯｸE" panose="020B0900000000000000" pitchFamily="50" charset="-128"/>
              <a:ea typeface="HGSｺﾞｼｯｸE" panose="020B0900000000000000" pitchFamily="50" charset="-128"/>
            </a:endParaRPr>
          </a:p>
        </p:txBody>
      </p:sp>
      <p:sp>
        <p:nvSpPr>
          <p:cNvPr id="33" name="テキスト ボックス 32">
            <a:extLst>
              <a:ext uri="{FF2B5EF4-FFF2-40B4-BE49-F238E27FC236}">
                <a16:creationId xmlns:a16="http://schemas.microsoft.com/office/drawing/2014/main" id="{0B825101-2125-7ED2-04F8-50CABCA0543F}"/>
              </a:ext>
            </a:extLst>
          </p:cNvPr>
          <p:cNvSpPr txBox="1"/>
          <p:nvPr/>
        </p:nvSpPr>
        <p:spPr>
          <a:xfrm>
            <a:off x="360947" y="3718853"/>
            <a:ext cx="3649204" cy="1133571"/>
          </a:xfrm>
          <a:prstGeom prst="rect">
            <a:avLst/>
          </a:prstGeom>
          <a:noFill/>
          <a:ln>
            <a:noFill/>
          </a:ln>
        </p:spPr>
        <p:txBody>
          <a:bodyPr wrap="square" rtlCol="0">
            <a:noAutofit/>
          </a:bodyPr>
          <a:lstStyle/>
          <a:p>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・顧客満足度、ニーズ調査・コンセプト再構築</a:t>
            </a:r>
            <a:endParaRPr kumimoji="1" lang="en-US" altLang="ja-JP" sz="1200"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・スタッフ再教育</a:t>
            </a:r>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・衛生面、清掃指導</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・販促宣伝活動・店舗バイタル数値化</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・助成金申請</a:t>
            </a:r>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・低迷原因調査・純利益把握法</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en-US" altLang="ja-JP" sz="1200" b="1" dirty="0">
                <a:solidFill>
                  <a:srgbClr val="FFFF00"/>
                </a:solidFill>
                <a:latin typeface="HG丸ｺﾞｼｯｸM-PRO" panose="020F0600000000000000" pitchFamily="50" charset="-128"/>
                <a:ea typeface="HG丸ｺﾞｼｯｸM-PRO" panose="020F0600000000000000" pitchFamily="50" charset="-128"/>
              </a:rPr>
              <a:t>『</a:t>
            </a:r>
            <a:r>
              <a:rPr kumimoji="1" lang="ja-JP" altLang="en-US" sz="1200" b="1" dirty="0">
                <a:solidFill>
                  <a:srgbClr val="FFFF00"/>
                </a:solidFill>
                <a:latin typeface="HG丸ｺﾞｼｯｸM-PRO" panose="020F0600000000000000" pitchFamily="50" charset="-128"/>
                <a:ea typeface="HG丸ｺﾞｼｯｸM-PRO" panose="020F0600000000000000" pitchFamily="50" charset="-128"/>
              </a:rPr>
              <a:t>臨場・同行</a:t>
            </a:r>
            <a:r>
              <a:rPr kumimoji="1" lang="en-US" altLang="ja-JP" sz="1200" b="1" dirty="0">
                <a:solidFill>
                  <a:srgbClr val="FFFF00"/>
                </a:solidFill>
                <a:latin typeface="HG丸ｺﾞｼｯｸM-PRO" panose="020F0600000000000000" pitchFamily="50" charset="-128"/>
                <a:ea typeface="HG丸ｺﾞｼｯｸM-PRO" panose="020F0600000000000000" pitchFamily="50" charset="-128"/>
              </a:rPr>
              <a:t>』</a:t>
            </a:r>
            <a:r>
              <a:rPr kumimoji="1" lang="ja-JP" altLang="en-US" sz="1200" b="1" dirty="0">
                <a:solidFill>
                  <a:srgbClr val="FFFF00"/>
                </a:solidFill>
                <a:latin typeface="HG丸ｺﾞｼｯｸM-PRO" panose="020F0600000000000000" pitchFamily="50" charset="-128"/>
                <a:ea typeface="HG丸ｺﾞｼｯｸM-PRO" panose="020F0600000000000000" pitchFamily="50" charset="-128"/>
              </a:rPr>
              <a:t>を基本とし、担当者自ら顧客満足と健全経営のヒントを見つけ改善に取り組みます</a:t>
            </a:r>
            <a:endParaRPr kumimoji="1" lang="en-US" altLang="ja-JP" sz="1200" dirty="0">
              <a:solidFill>
                <a:srgbClr val="FFFF00"/>
              </a:solidFill>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41E942B3-1688-5455-780F-1C1E0C541F7A}"/>
              </a:ext>
            </a:extLst>
          </p:cNvPr>
          <p:cNvSpPr txBox="1"/>
          <p:nvPr/>
        </p:nvSpPr>
        <p:spPr>
          <a:xfrm>
            <a:off x="360947" y="6128678"/>
            <a:ext cx="3564095" cy="1199561"/>
          </a:xfrm>
          <a:prstGeom prst="rect">
            <a:avLst/>
          </a:prstGeom>
          <a:noFill/>
          <a:ln>
            <a:noFill/>
          </a:ln>
        </p:spPr>
        <p:txBody>
          <a:bodyPr wrap="square" rtlCol="0">
            <a:noAutofit/>
          </a:bodyPr>
          <a:lstStyle/>
          <a:p>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・経営者、店長教育・正社員、アルバイト教育</a:t>
            </a:r>
            <a:endParaRPr kumimoji="1" lang="en-US" altLang="ja-JP" sz="1200"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・採用確保、定着・スタッフ面談、評価</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・コンセプト研修・出店準備参加</a:t>
            </a:r>
            <a:endParaRPr kumimoji="1" lang="en-US" altLang="ja-JP" sz="1200" dirty="0">
              <a:solidFill>
                <a:srgbClr val="FFFFFF"/>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FFFF"/>
                </a:solidFill>
                <a:latin typeface="HG丸ｺﾞｼｯｸM-PRO" panose="020F0600000000000000" pitchFamily="50" charset="-128"/>
                <a:ea typeface="HG丸ｺﾞｼｯｸM-PRO" panose="020F0600000000000000" pitchFamily="50" charset="-128"/>
              </a:rPr>
              <a:t>・出店前申請手続・出店勉強会</a:t>
            </a:r>
            <a:endParaRPr kumimoji="1" lang="en-US" altLang="ja-JP" sz="1200" dirty="0">
              <a:solidFill>
                <a:srgbClr val="FFFF00"/>
              </a:solidFill>
              <a:latin typeface="HG丸ｺﾞｼｯｸM-PRO" panose="020F0600000000000000" pitchFamily="50" charset="-128"/>
              <a:ea typeface="HG丸ｺﾞｼｯｸM-PRO" panose="020F0600000000000000" pitchFamily="50" charset="-128"/>
            </a:endParaRPr>
          </a:p>
          <a:p>
            <a:r>
              <a:rPr kumimoji="1" lang="ja-JP" altLang="en-US" sz="1200" b="1" dirty="0">
                <a:solidFill>
                  <a:srgbClr val="FFFF00"/>
                </a:solidFill>
                <a:latin typeface="HG丸ｺﾞｼｯｸM-PRO" panose="020F0600000000000000" pitchFamily="50" charset="-128"/>
                <a:ea typeface="HG丸ｺﾞｼｯｸM-PRO" panose="020F0600000000000000" pitchFamily="50" charset="-128"/>
              </a:rPr>
              <a:t>理想のお店を作るには商品開発だけでなくスタッフとのコンセプトの共有が必須です。</a:t>
            </a:r>
            <a:endParaRPr kumimoji="1" lang="en-US" altLang="ja-JP" sz="1200" b="1" dirty="0">
              <a:solidFill>
                <a:srgbClr val="FFFF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948934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3869</TotalTime>
  <Words>956</Words>
  <Application>Microsoft Office PowerPoint</Application>
  <PresentationFormat>ユーザー設定</PresentationFormat>
  <Paragraphs>163</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AR P丸ゴシック体E</vt:lpstr>
      <vt:lpstr>BIZ UDPゴシック</vt:lpstr>
      <vt:lpstr>HGSｺﾞｼｯｸE</vt:lpstr>
      <vt:lpstr>HG丸ｺﾞｼｯｸM-PRO</vt:lpstr>
      <vt:lpstr>シャープ旧ロゴ</vt:lpstr>
      <vt:lpstr>游ゴシック</vt:lpstr>
      <vt:lpstr>Arial</vt:lpstr>
      <vt:lpstr>Arial Narrow</vt:lpstr>
      <vt:lpstr>Calibri</vt:lpstr>
      <vt:lpstr>Calibri Light</vt:lpstr>
      <vt:lpstr>Dubai Light</vt:lpstr>
      <vt:lpstr>Rockwell Extra Bold</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廣末 高明</dc:creator>
  <cp:lastModifiedBy>廣末 高明</cp:lastModifiedBy>
  <cp:revision>3</cp:revision>
  <cp:lastPrinted>2022-12-23T05:49:44Z</cp:lastPrinted>
  <dcterms:created xsi:type="dcterms:W3CDTF">2022-12-21T01:03:44Z</dcterms:created>
  <dcterms:modified xsi:type="dcterms:W3CDTF">2023-01-04T06:29:42Z</dcterms:modified>
</cp:coreProperties>
</file>